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3" r:id="rId4"/>
  </p:sldMasterIdLst>
  <p:notesMasterIdLst>
    <p:notesMasterId r:id="rId17"/>
  </p:notesMasterIdLst>
  <p:sldIdLst>
    <p:sldId id="256" r:id="rId5"/>
    <p:sldId id="1570" r:id="rId6"/>
    <p:sldId id="266" r:id="rId7"/>
    <p:sldId id="1575" r:id="rId8"/>
    <p:sldId id="1576" r:id="rId9"/>
    <p:sldId id="1577" r:id="rId10"/>
    <p:sldId id="1578" r:id="rId11"/>
    <p:sldId id="335" r:id="rId12"/>
    <p:sldId id="336" r:id="rId13"/>
    <p:sldId id="337" r:id="rId14"/>
    <p:sldId id="269" r:id="rId15"/>
    <p:sldId id="157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0202"/>
    <a:srgbClr val="D402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6" autoAdjust="0"/>
    <p:restoredTop sz="92313" autoAdjust="0"/>
  </p:normalViewPr>
  <p:slideViewPr>
    <p:cSldViewPr snapToGrid="0" snapToObjects="1">
      <p:cViewPr varScale="1">
        <p:scale>
          <a:sx n="81" d="100"/>
          <a:sy n="81" d="100"/>
        </p:scale>
        <p:origin x="1446" y="78"/>
      </p:cViewPr>
      <p:guideLst>
        <p:guide orient="horz" pos="2160"/>
        <p:guide pos="2880"/>
      </p:guideLst>
    </p:cSldViewPr>
  </p:slideViewPr>
  <p:outlineViewPr>
    <p:cViewPr>
      <p:scale>
        <a:sx n="33" d="100"/>
        <a:sy n="33" d="100"/>
      </p:scale>
      <p:origin x="0" y="-5408"/>
    </p:cViewPr>
  </p:outlineViewPr>
  <p:notesTextViewPr>
    <p:cViewPr>
      <p:scale>
        <a:sx n="100" d="100"/>
        <a:sy n="100" d="100"/>
      </p:scale>
      <p:origin x="0" y="0"/>
    </p:cViewPr>
  </p:notesTextViewPr>
  <p:sorterViewPr>
    <p:cViewPr varScale="1">
      <p:scale>
        <a:sx n="1" d="1"/>
        <a:sy n="1" d="1"/>
      </p:scale>
      <p:origin x="0" y="-150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2D865E-FAFA-C64C-9CF0-BF98749571A7}" type="datetimeFigureOut">
              <a:rPr lang="es-ES" smtClean="0"/>
              <a:t>12/09/2024</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A21856-8491-054D-BA72-E490806E4F2E}" type="slidenum">
              <a:rPr lang="es-ES" smtClean="0"/>
              <a:t>‹Nº›</a:t>
            </a:fld>
            <a:endParaRPr lang="es-ES"/>
          </a:p>
        </p:txBody>
      </p:sp>
    </p:spTree>
    <p:extLst>
      <p:ext uri="{BB962C8B-B14F-4D97-AF65-F5344CB8AC3E}">
        <p14:creationId xmlns:p14="http://schemas.microsoft.com/office/powerpoint/2010/main" val="40643441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5A21856-8491-054D-BA72-E490806E4F2E}" type="slidenum">
              <a:rPr lang="es-ES" smtClean="0"/>
              <a:t>2</a:t>
            </a:fld>
            <a:endParaRPr lang="es-ES"/>
          </a:p>
        </p:txBody>
      </p:sp>
    </p:spTree>
    <p:extLst>
      <p:ext uri="{BB962C8B-B14F-4D97-AF65-F5344CB8AC3E}">
        <p14:creationId xmlns:p14="http://schemas.microsoft.com/office/powerpoint/2010/main" val="122518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09b23f6f_0_312:notes"/>
          <p:cNvSpPr>
            <a:spLocks noGrp="1" noRot="1" noChangeAspect="1"/>
          </p:cNvSpPr>
          <p:nvPr>
            <p:ph type="sldImg" idx="2"/>
          </p:nvPr>
        </p:nvSpPr>
        <p:spPr>
          <a:xfrm>
            <a:off x="1104900" y="674688"/>
            <a:ext cx="4498975" cy="33734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6" name="Google Shape;1076;gb309b23f6f_0_312:notes"/>
          <p:cNvSpPr txBox="1">
            <a:spLocks noGrp="1"/>
          </p:cNvSpPr>
          <p:nvPr>
            <p:ph type="body" idx="1"/>
          </p:nvPr>
        </p:nvSpPr>
        <p:spPr>
          <a:xfrm>
            <a:off x="670891" y="4272197"/>
            <a:ext cx="5367000" cy="4047300"/>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Clr>
                <a:srgbClr val="FF0000"/>
              </a:buClr>
              <a:buSzPts val="2400"/>
              <a:buFont typeface="Open Sans"/>
              <a:buNone/>
            </a:pPr>
            <a:r>
              <a:rPr lang="en-GB" sz="1000"/>
              <a:t>Agrupar los datos obtenidos de las entrevistas y las observaciones según su similitud a partir de las temáticas definidas o aquellas que surjan a partir del análisis de las respuestas y observaciones obtenidas.</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b309b23f6f_0_369:notes"/>
          <p:cNvSpPr>
            <a:spLocks noGrp="1" noRot="1" noChangeAspect="1"/>
          </p:cNvSpPr>
          <p:nvPr>
            <p:ph type="sldImg" idx="2"/>
          </p:nvPr>
        </p:nvSpPr>
        <p:spPr>
          <a:xfrm>
            <a:off x="1104900" y="674688"/>
            <a:ext cx="4498975" cy="33734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4" name="Google Shape;1134;gb309b23f6f_0_369:notes"/>
          <p:cNvSpPr txBox="1">
            <a:spLocks noGrp="1"/>
          </p:cNvSpPr>
          <p:nvPr>
            <p:ph type="body" idx="1"/>
          </p:nvPr>
        </p:nvSpPr>
        <p:spPr>
          <a:xfrm>
            <a:off x="670891" y="4272197"/>
            <a:ext cx="5367000" cy="4047300"/>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Clr>
                <a:srgbClr val="FF0000"/>
              </a:buClr>
              <a:buSzPts val="2400"/>
              <a:buFont typeface="Open Sans"/>
              <a:buNone/>
            </a:pPr>
            <a:r>
              <a:rPr lang="en-GB" sz="2400">
                <a:solidFill>
                  <a:srgbClr val="FF0000"/>
                </a:solidFill>
              </a:rPr>
              <a:t>Desde la Matriz de vaciado de hallazgos (Instrumento anterior), se deben extraer 4 o 5 ideas o problemas a partir del análisis de las temáticas que se identificaron; primero, dándole un nombre sencillo al hallazgo o insigth, segundo, describiéndolo en pocas palabras, y tercero, escribiendo reflexiones citas claves que los apoyen, extraídas de las entrevistas y observación.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b309b23f6f_0_398:notes"/>
          <p:cNvSpPr>
            <a:spLocks noGrp="1" noRot="1" noChangeAspect="1"/>
          </p:cNvSpPr>
          <p:nvPr>
            <p:ph type="sldImg" idx="2"/>
          </p:nvPr>
        </p:nvSpPr>
        <p:spPr>
          <a:xfrm>
            <a:off x="1104900" y="674688"/>
            <a:ext cx="4498975" cy="33734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4" name="Google Shape;1164;gb309b23f6f_0_398:notes"/>
          <p:cNvSpPr txBox="1">
            <a:spLocks noGrp="1"/>
          </p:cNvSpPr>
          <p:nvPr>
            <p:ph type="body" idx="1"/>
          </p:nvPr>
        </p:nvSpPr>
        <p:spPr>
          <a:xfrm>
            <a:off x="670891" y="4272197"/>
            <a:ext cx="5367000" cy="4047300"/>
          </a:xfrm>
          <a:prstGeom prst="rect">
            <a:avLst/>
          </a:prstGeom>
          <a:noFill/>
          <a:ln>
            <a:noFill/>
          </a:ln>
        </p:spPr>
        <p:txBody>
          <a:bodyPr spcFirstLastPara="1" wrap="square" lIns="89600" tIns="89600" rIns="89600" bIns="89600" anchor="t" anchorCtr="0">
            <a:noAutofit/>
          </a:bodyPr>
          <a:lstStyle/>
          <a:p>
            <a:pPr marL="0" lvl="0" indent="0" algn="l" rtl="0">
              <a:lnSpc>
                <a:spcPct val="100000"/>
              </a:lnSpc>
              <a:spcBef>
                <a:spcPts val="0"/>
              </a:spcBef>
              <a:spcAft>
                <a:spcPts val="0"/>
              </a:spcAft>
              <a:buClr>
                <a:srgbClr val="FF0000"/>
              </a:buClr>
              <a:buSzPts val="2400"/>
              <a:buFont typeface="Open Sans"/>
              <a:buNone/>
            </a:pPr>
            <a:r>
              <a:rPr lang="en-GB" sz="2400">
                <a:solidFill>
                  <a:srgbClr val="FF0000"/>
                </a:solidFill>
              </a:rPr>
              <a:t>Según puntuación obtenida en el paso anterior, ubicar cada insights en el plano. La escala va desde 0 al puntaje máximo obtenido por cada insigth.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11BFFDA3-703B-5A46-AEFC-E14C30159CAC}" type="datetimeFigureOut">
              <a:rPr lang="es-ES" smtClean="0"/>
              <a:t>12/09/2024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7BE25F8-CB20-F449-B4F4-A964C31BB732}" type="slidenum">
              <a:rPr lang="es-ES" smtClean="0"/>
              <a:t>‹Nº›</a:t>
            </a:fld>
            <a:endParaRPr lang="es-E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6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1BFFDA3-703B-5A46-AEFC-E14C30159CAC}" type="datetimeFigureOut">
              <a:rPr lang="es-ES" smtClean="0"/>
              <a:t>12/09/2024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319210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1BFFDA3-703B-5A46-AEFC-E14C30159CAC}" type="datetimeFigureOut">
              <a:rPr lang="es-ES" smtClean="0"/>
              <a:t>12/09/2024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7BE25F8-CB20-F449-B4F4-A964C31BB732}" type="slidenum">
              <a:rPr lang="es-ES" smtClean="0"/>
              <a:t>‹Nº›</a:t>
            </a:fld>
            <a:endParaRPr lang="es-E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99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11BFFDA3-703B-5A46-AEFC-E14C30159CAC}" type="datetimeFigureOut">
              <a:rPr lang="es-ES" smtClean="0"/>
              <a:t>12/09/2024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381119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11BFFDA3-703B-5A46-AEFC-E14C30159CAC}" type="datetimeFigureOut">
              <a:rPr lang="es-ES" smtClean="0"/>
              <a:t>12/09/2024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47BE25F8-CB20-F449-B4F4-A964C31BB732}" type="slidenum">
              <a:rPr lang="es-ES" smtClean="0"/>
              <a:t>‹Nº›</a:t>
            </a:fld>
            <a:endParaRPr lang="es-E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54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11BFFDA3-703B-5A46-AEFC-E14C30159CAC}" type="datetimeFigureOut">
              <a:rPr lang="es-ES" smtClean="0"/>
              <a:t>12/09/2024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86782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768096" y="2967788"/>
            <a:ext cx="356616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MX"/>
              <a:t>Haga clic para modificar los estilos de texto del patrón</a:t>
            </a:r>
          </a:p>
        </p:txBody>
      </p:sp>
      <p:sp>
        <p:nvSpPr>
          <p:cNvPr id="6" name="Content Placeholder 5"/>
          <p:cNvSpPr>
            <a:spLocks noGrp="1"/>
          </p:cNvSpPr>
          <p:nvPr>
            <p:ph sz="quarter" idx="4"/>
          </p:nvPr>
        </p:nvSpPr>
        <p:spPr>
          <a:xfrm>
            <a:off x="4491990" y="2967788"/>
            <a:ext cx="356616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11BFFDA3-703B-5A46-AEFC-E14C30159CAC}" type="datetimeFigureOut">
              <a:rPr lang="es-ES" smtClean="0"/>
              <a:t>12/09/2024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00979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11BFFDA3-703B-5A46-AEFC-E14C30159CAC}" type="datetimeFigureOut">
              <a:rPr lang="es-ES" smtClean="0"/>
              <a:t>12/09/2024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4133356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FFDA3-703B-5A46-AEFC-E14C30159CAC}" type="datetimeFigureOut">
              <a:rPr lang="es-ES" smtClean="0"/>
              <a:t>12/09/2024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365123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s-MX"/>
              <a:t>Haz clic para modificar el estilo de título del patrón</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11BFFDA3-703B-5A46-AEFC-E14C30159CAC}" type="datetimeFigureOut">
              <a:rPr lang="es-ES" smtClean="0"/>
              <a:t>12/09/2024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7BE25F8-CB20-F449-B4F4-A964C31BB732}" type="slidenum">
              <a:rPr lang="es-ES" smtClean="0"/>
              <a:t>‹Nº›</a:t>
            </a:fld>
            <a:endParaRPr lang="es-ES"/>
          </a:p>
        </p:txBody>
      </p:sp>
    </p:spTree>
    <p:extLst>
      <p:ext uri="{BB962C8B-B14F-4D97-AF65-F5344CB8AC3E}">
        <p14:creationId xmlns:p14="http://schemas.microsoft.com/office/powerpoint/2010/main" val="2749118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11BFFDA3-703B-5A46-AEFC-E14C30159CAC}" type="datetimeFigureOut">
              <a:rPr lang="es-ES" smtClean="0"/>
              <a:t>12/09/2024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47BE25F8-CB20-F449-B4F4-A964C31BB732}" type="slidenum">
              <a:rPr lang="es-ES" smtClean="0"/>
              <a:t>‹Nº›</a:t>
            </a:fld>
            <a:endParaRPr lang="es-E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144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1BFFDA3-703B-5A46-AEFC-E14C30159CAC}" type="datetimeFigureOut">
              <a:rPr lang="es-ES" smtClean="0"/>
              <a:t>12/09/2024</a:t>
            </a:fld>
            <a:endParaRPr lang="es-E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E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7BE25F8-CB20-F449-B4F4-A964C31BB732}" type="slidenum">
              <a:rPr lang="es-ES" smtClean="0"/>
              <a:t>‹Nº›</a:t>
            </a:fld>
            <a:endParaRPr lang="es-E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Imagen 7" descr="Logo.png">
            <a:extLst>
              <a:ext uri="{FF2B5EF4-FFF2-40B4-BE49-F238E27FC236}">
                <a16:creationId xmlns:a16="http://schemas.microsoft.com/office/drawing/2014/main" id="{B3CD0AC0-8696-E78B-38B8-21530646B66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Tree>
    <p:extLst>
      <p:ext uri="{BB962C8B-B14F-4D97-AF65-F5344CB8AC3E}">
        <p14:creationId xmlns:p14="http://schemas.microsoft.com/office/powerpoint/2010/main" val="1422604318"/>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16EF6B-1411-03E2-7FDC-04090C40F5F9}"/>
              </a:ext>
            </a:extLst>
          </p:cNvPr>
          <p:cNvPicPr>
            <a:picLocks noChangeAspect="1"/>
          </p:cNvPicPr>
          <p:nvPr/>
        </p:nvPicPr>
        <p:blipFill>
          <a:blip r:embed="rId3"/>
          <a:stretch>
            <a:fillRect/>
          </a:stretch>
        </p:blipFill>
        <p:spPr>
          <a:xfrm>
            <a:off x="2408603" y="52521"/>
            <a:ext cx="6265790" cy="4699343"/>
          </a:xfrm>
          <a:prstGeom prst="rect">
            <a:avLst/>
          </a:prstGeom>
          <a:ln>
            <a:noFill/>
          </a:ln>
          <a:effectLst>
            <a:softEdge rad="112500"/>
          </a:effectLst>
        </p:spPr>
      </p:pic>
      <p:sp>
        <p:nvSpPr>
          <p:cNvPr id="10" name="Rectángulo 9"/>
          <p:cNvSpPr/>
          <p:nvPr/>
        </p:nvSpPr>
        <p:spPr>
          <a:xfrm>
            <a:off x="469608" y="1"/>
            <a:ext cx="1867756" cy="1867756"/>
          </a:xfrm>
          <a:prstGeom prst="rect">
            <a:avLst/>
          </a:prstGeom>
          <a:solidFill>
            <a:srgbClr val="D402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Título 1"/>
          <p:cNvSpPr txBox="1">
            <a:spLocks/>
          </p:cNvSpPr>
          <p:nvPr/>
        </p:nvSpPr>
        <p:spPr>
          <a:xfrm>
            <a:off x="469607" y="160081"/>
            <a:ext cx="1867757" cy="75770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L" sz="1400" kern="1400" dirty="0">
                <a:solidFill>
                  <a:schemeClr val="bg1"/>
                </a:solidFill>
                <a:latin typeface="Myriad Pro Light"/>
                <a:cs typeface="Myriad Pro Light"/>
              </a:rPr>
              <a:t>ADMINISTRACIÓN</a:t>
            </a:r>
          </a:p>
          <a:p>
            <a:r>
              <a:rPr lang="es-CL" sz="1400" kern="1400" dirty="0">
                <a:solidFill>
                  <a:schemeClr val="bg1"/>
                </a:solidFill>
                <a:latin typeface="Myriad Pro Light"/>
                <a:cs typeface="Myriad Pro Light"/>
              </a:rPr>
              <a:t>Y NEGOCIOS</a:t>
            </a:r>
          </a:p>
        </p:txBody>
      </p:sp>
      <p:pic>
        <p:nvPicPr>
          <p:cNvPr id="12" name="Imagen 11"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47" y="1332361"/>
            <a:ext cx="1270076" cy="342346"/>
          </a:xfrm>
          <a:prstGeom prst="rect">
            <a:avLst/>
          </a:prstGeom>
        </p:spPr>
      </p:pic>
      <p:cxnSp>
        <p:nvCxnSpPr>
          <p:cNvPr id="14" name="Conector recto 13"/>
          <p:cNvCxnSpPr/>
          <p:nvPr/>
        </p:nvCxnSpPr>
        <p:spPr>
          <a:xfrm>
            <a:off x="615294" y="1077855"/>
            <a:ext cx="1576383"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8" name="Imagen 17"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0221" y="6499599"/>
            <a:ext cx="924848" cy="249644"/>
          </a:xfrm>
          <a:prstGeom prst="rect">
            <a:avLst/>
          </a:prstGeom>
        </p:spPr>
      </p:pic>
      <p:sp>
        <p:nvSpPr>
          <p:cNvPr id="4" name="CuadroTexto 3">
            <a:extLst>
              <a:ext uri="{FF2B5EF4-FFF2-40B4-BE49-F238E27FC236}">
                <a16:creationId xmlns:a16="http://schemas.microsoft.com/office/drawing/2014/main" id="{8D360465-0EDF-F441-B7AB-59B9DACBF8D2}"/>
              </a:ext>
            </a:extLst>
          </p:cNvPr>
          <p:cNvSpPr txBox="1"/>
          <p:nvPr/>
        </p:nvSpPr>
        <p:spPr>
          <a:xfrm>
            <a:off x="186432" y="4887067"/>
            <a:ext cx="5703069" cy="1754326"/>
          </a:xfrm>
          <a:prstGeom prst="rect">
            <a:avLst/>
          </a:prstGeom>
          <a:noFill/>
        </p:spPr>
        <p:txBody>
          <a:bodyPr wrap="square" rtlCol="0">
            <a:spAutoFit/>
          </a:bodyPr>
          <a:lstStyle/>
          <a:p>
            <a:r>
              <a:rPr lang="es-CL" dirty="0"/>
              <a:t>Alumnos:  </a:t>
            </a:r>
            <a:r>
              <a:rPr lang="es-CL" dirty="0" err="1"/>
              <a:t>Sebastian</a:t>
            </a:r>
            <a:r>
              <a:rPr lang="es-CL" dirty="0"/>
              <a:t> Campos , Rodrigo Retamal, Manuel </a:t>
            </a:r>
            <a:r>
              <a:rPr lang="es-CL" dirty="0" err="1"/>
              <a:t>Perez</a:t>
            </a:r>
            <a:r>
              <a:rPr lang="es-CL" dirty="0"/>
              <a:t>, Felipe Godoy.</a:t>
            </a:r>
          </a:p>
          <a:p>
            <a:endParaRPr lang="es-CL" dirty="0"/>
          </a:p>
          <a:p>
            <a:r>
              <a:rPr lang="es-CL" dirty="0"/>
              <a:t>Profesor:  Freddy Cornejo Fernández</a:t>
            </a:r>
          </a:p>
          <a:p>
            <a:endParaRPr lang="es-CL" dirty="0"/>
          </a:p>
          <a:p>
            <a:r>
              <a:rPr lang="es-CL" dirty="0"/>
              <a:t>Asignatura: Innovación y Emprendimiento I</a:t>
            </a:r>
          </a:p>
        </p:txBody>
      </p:sp>
      <p:pic>
        <p:nvPicPr>
          <p:cNvPr id="7" name="Imagen 6">
            <a:extLst>
              <a:ext uri="{FF2B5EF4-FFF2-40B4-BE49-F238E27FC236}">
                <a16:creationId xmlns:a16="http://schemas.microsoft.com/office/drawing/2014/main" id="{D089FC2C-1F2E-EEB4-D30E-31F6B287C2A0}"/>
              </a:ext>
            </a:extLst>
          </p:cNvPr>
          <p:cNvPicPr>
            <a:picLocks noChangeAspect="1"/>
          </p:cNvPicPr>
          <p:nvPr/>
        </p:nvPicPr>
        <p:blipFill>
          <a:blip r:embed="rId6"/>
          <a:stretch>
            <a:fillRect/>
          </a:stretch>
        </p:blipFill>
        <p:spPr>
          <a:xfrm>
            <a:off x="7161305" y="2122262"/>
            <a:ext cx="2482480" cy="4233224"/>
          </a:xfrm>
          <a:prstGeom prst="rect">
            <a:avLst/>
          </a:prstGeom>
        </p:spPr>
      </p:pic>
      <p:pic>
        <p:nvPicPr>
          <p:cNvPr id="9" name="Imagen 8">
            <a:extLst>
              <a:ext uri="{FF2B5EF4-FFF2-40B4-BE49-F238E27FC236}">
                <a16:creationId xmlns:a16="http://schemas.microsoft.com/office/drawing/2014/main" id="{FB8175C7-C2FC-B3D7-205B-CBF22C3190D6}"/>
              </a:ext>
            </a:extLst>
          </p:cNvPr>
          <p:cNvPicPr>
            <a:picLocks noChangeAspect="1"/>
          </p:cNvPicPr>
          <p:nvPr/>
        </p:nvPicPr>
        <p:blipFill>
          <a:blip r:embed="rId7"/>
          <a:stretch>
            <a:fillRect/>
          </a:stretch>
        </p:blipFill>
        <p:spPr>
          <a:xfrm>
            <a:off x="-1615264" y="2122262"/>
            <a:ext cx="3342503" cy="2571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889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75000"/>
            </a:schemeClr>
          </a:fgClr>
          <a:bgClr>
            <a:schemeClr val="bg1"/>
          </a:bgClr>
        </a:pattFill>
        <a:effectLst/>
      </p:bgPr>
    </p:bg>
    <p:spTree>
      <p:nvGrpSpPr>
        <p:cNvPr id="1" name="Shape 1165"/>
        <p:cNvGrpSpPr/>
        <p:nvPr/>
      </p:nvGrpSpPr>
      <p:grpSpPr>
        <a:xfrm>
          <a:off x="0" y="0"/>
          <a:ext cx="0" cy="0"/>
          <a:chOff x="0" y="0"/>
          <a:chExt cx="0" cy="0"/>
        </a:xfrm>
      </p:grpSpPr>
      <p:cxnSp>
        <p:nvCxnSpPr>
          <p:cNvPr id="1169" name="Google Shape;1169;gb309b23f6f_0_398"/>
          <p:cNvCxnSpPr>
            <a:cxnSpLocks/>
          </p:cNvCxnSpPr>
          <p:nvPr/>
        </p:nvCxnSpPr>
        <p:spPr>
          <a:xfrm>
            <a:off x="279400" y="4595429"/>
            <a:ext cx="8426789" cy="0"/>
          </a:xfrm>
          <a:prstGeom prst="straightConnector1">
            <a:avLst/>
          </a:prstGeom>
          <a:noFill/>
          <a:ln w="190500" cap="flat" cmpd="sng">
            <a:solidFill>
              <a:srgbClr val="7030A0"/>
            </a:solidFill>
            <a:prstDash val="solid"/>
            <a:miter lim="800000"/>
            <a:headEnd type="triangle" w="med" len="med"/>
            <a:tailEnd type="triangle" w="med" len="med"/>
          </a:ln>
        </p:spPr>
      </p:cxnSp>
      <p:cxnSp>
        <p:nvCxnSpPr>
          <p:cNvPr id="1170" name="Google Shape;1170;gb309b23f6f_0_398"/>
          <p:cNvCxnSpPr/>
          <p:nvPr/>
        </p:nvCxnSpPr>
        <p:spPr>
          <a:xfrm>
            <a:off x="4604657" y="2963636"/>
            <a:ext cx="9900" cy="98100"/>
          </a:xfrm>
          <a:prstGeom prst="straightConnector1">
            <a:avLst/>
          </a:prstGeom>
          <a:noFill/>
          <a:ln w="25400" cap="flat" cmpd="sng">
            <a:solidFill>
              <a:schemeClr val="accent1"/>
            </a:solidFill>
            <a:prstDash val="solid"/>
            <a:miter lim="800000"/>
            <a:headEnd type="triangle" w="med" len="med"/>
            <a:tailEnd type="triangle" w="med" len="med"/>
          </a:ln>
        </p:spPr>
      </p:cxnSp>
      <p:cxnSp>
        <p:nvCxnSpPr>
          <p:cNvPr id="1171" name="Google Shape;1171;gb309b23f6f_0_398"/>
          <p:cNvCxnSpPr>
            <a:cxnSpLocks/>
          </p:cNvCxnSpPr>
          <p:nvPr/>
        </p:nvCxnSpPr>
        <p:spPr>
          <a:xfrm flipH="1">
            <a:off x="4568994" y="1065390"/>
            <a:ext cx="53873" cy="5407128"/>
          </a:xfrm>
          <a:prstGeom prst="straightConnector1">
            <a:avLst/>
          </a:prstGeom>
          <a:noFill/>
          <a:ln w="190500" cap="flat" cmpd="sng">
            <a:solidFill>
              <a:srgbClr val="7030A0"/>
            </a:solidFill>
            <a:prstDash val="solid"/>
            <a:miter lim="800000"/>
            <a:headEnd type="triangle" w="med" len="med"/>
            <a:tailEnd type="triangle" w="med" len="med"/>
          </a:ln>
        </p:spPr>
      </p:cxnSp>
      <p:sp>
        <p:nvSpPr>
          <p:cNvPr id="1182" name="Google Shape;1182;gb309b23f6f_0_398"/>
          <p:cNvSpPr txBox="1"/>
          <p:nvPr/>
        </p:nvSpPr>
        <p:spPr>
          <a:xfrm>
            <a:off x="976583" y="2314686"/>
            <a:ext cx="1508760" cy="606300"/>
          </a:xfrm>
          <a:prstGeom prst="rect">
            <a:avLst/>
          </a:prstGeom>
          <a:noFill/>
          <a:ln>
            <a:noFill/>
          </a:ln>
        </p:spPr>
        <p:txBody>
          <a:bodyPr spcFirstLastPara="1" wrap="square" lIns="34275" tIns="34275" rIns="34275" bIns="34275" anchor="t" anchorCtr="0">
            <a:noAutofit/>
          </a:bodyPr>
          <a:lstStyle/>
          <a:p>
            <a:pPr algn="ctr">
              <a:lnSpc>
                <a:spcPct val="107000"/>
              </a:lnSpc>
              <a:spcAft>
                <a:spcPts val="800"/>
              </a:spcAft>
            </a:pPr>
            <a:endParaRPr lang="en-GB" sz="1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ítulo 1">
            <a:extLst>
              <a:ext uri="{FF2B5EF4-FFF2-40B4-BE49-F238E27FC236}">
                <a16:creationId xmlns:a16="http://schemas.microsoft.com/office/drawing/2014/main" id="{E6AC9D3C-9136-1846-A7F9-E49CF9D1A3CD}"/>
              </a:ext>
            </a:extLst>
          </p:cNvPr>
          <p:cNvSpPr>
            <a:spLocks noGrp="1"/>
          </p:cNvSpPr>
          <p:nvPr>
            <p:ph type="title"/>
          </p:nvPr>
        </p:nvSpPr>
        <p:spPr>
          <a:xfrm>
            <a:off x="437811" y="-78970"/>
            <a:ext cx="7290054" cy="1499616"/>
          </a:xfrm>
          <a:noFill/>
        </p:spPr>
        <p:txBody>
          <a:bodyPr/>
          <a:lstStyle/>
          <a:p>
            <a:r>
              <a:rPr lang="es-CL" b="1" dirty="0">
                <a:solidFill>
                  <a:schemeClr val="accent4">
                    <a:lumMod val="40000"/>
                    <a:lumOff val="60000"/>
                  </a:schemeClr>
                </a:solidFill>
              </a:rPr>
              <a:t>Tabla de priorización de </a:t>
            </a:r>
            <a:r>
              <a:rPr lang="es-CL" b="1" dirty="0" err="1">
                <a:solidFill>
                  <a:schemeClr val="accent4">
                    <a:lumMod val="40000"/>
                    <a:lumOff val="60000"/>
                  </a:schemeClr>
                </a:solidFill>
              </a:rPr>
              <a:t>Insights</a:t>
            </a:r>
            <a:endParaRPr lang="es-CL" b="1" dirty="0">
              <a:solidFill>
                <a:schemeClr val="accent4">
                  <a:lumMod val="40000"/>
                  <a:lumOff val="60000"/>
                </a:schemeClr>
              </a:solidFill>
            </a:endParaRPr>
          </a:p>
        </p:txBody>
      </p:sp>
      <p:sp>
        <p:nvSpPr>
          <p:cNvPr id="14" name="Cuadro de texto 2">
            <a:extLst>
              <a:ext uri="{FF2B5EF4-FFF2-40B4-BE49-F238E27FC236}">
                <a16:creationId xmlns:a16="http://schemas.microsoft.com/office/drawing/2014/main" id="{303869D9-88D7-046C-7AC9-0849B593E396}"/>
              </a:ext>
              <a:ext uri="{C183D7F6-B498-43B3-948B-1728B52AA6E4}">
                <adec:decorative xmlns:adec="http://schemas.microsoft.com/office/drawing/2017/decorative" val="1"/>
              </a:ext>
            </a:extLst>
          </p:cNvPr>
          <p:cNvSpPr txBox="1">
            <a:spLocks noChangeArrowheads="1"/>
          </p:cNvSpPr>
          <p:nvPr/>
        </p:nvSpPr>
        <p:spPr bwMode="auto">
          <a:xfrm>
            <a:off x="5527436" y="1330111"/>
            <a:ext cx="1377978" cy="554513"/>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900" b="1" kern="100" dirty="0">
                <a:effectLst/>
                <a:latin typeface="Aptos" panose="020B0004020202020204" pitchFamily="34" charset="0"/>
                <a:ea typeface="Aptos" panose="020B0004020202020204" pitchFamily="34" charset="0"/>
                <a:cs typeface="Times New Roman" panose="02020603050405020304" pitchFamily="18" charset="0"/>
              </a:rPr>
              <a:t>Preferencia por Candidatos Masculinos (5)</a:t>
            </a:r>
            <a:endParaRPr lang="en-GB" sz="9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156" name="Imagen 1">
            <a:extLst>
              <a:ext uri="{FF2B5EF4-FFF2-40B4-BE49-F238E27FC236}">
                <a16:creationId xmlns:a16="http://schemas.microsoft.com/office/drawing/2014/main" id="{FB9F4842-8AF2-AFAC-F156-B7ABEA8B7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551" y="933441"/>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4147" name="Picture 51">
            <a:extLst>
              <a:ext uri="{FF2B5EF4-FFF2-40B4-BE49-F238E27FC236}">
                <a16:creationId xmlns:a16="http://schemas.microsoft.com/office/drawing/2014/main" id="{50939F6A-3AC4-F406-9169-133BEFFD1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80" y="3882787"/>
            <a:ext cx="647700" cy="409575"/>
          </a:xfrm>
          <a:prstGeom prst="rect">
            <a:avLst/>
          </a:prstGeom>
          <a:noFill/>
          <a:extLst>
            <a:ext uri="{909E8E84-426E-40DD-AFC4-6F175D3DCCD1}">
              <a14:hiddenFill xmlns:a14="http://schemas.microsoft.com/office/drawing/2010/main">
                <a:solidFill>
                  <a:srgbClr val="FFFFFF"/>
                </a:solidFill>
              </a14:hiddenFill>
            </a:ext>
          </a:extLst>
        </p:spPr>
      </p:pic>
      <p:sp>
        <p:nvSpPr>
          <p:cNvPr id="52" name="Cuadro de texto 2">
            <a:extLst>
              <a:ext uri="{FF2B5EF4-FFF2-40B4-BE49-F238E27FC236}">
                <a16:creationId xmlns:a16="http://schemas.microsoft.com/office/drawing/2014/main" id="{B4E161C0-5BFE-4CF5-0C97-7B80C8ECC987}"/>
              </a:ext>
              <a:ext uri="{C183D7F6-B498-43B3-948B-1728B52AA6E4}">
                <adec:decorative xmlns:adec="http://schemas.microsoft.com/office/drawing/2017/decorative" val="1"/>
              </a:ext>
            </a:extLst>
          </p:cNvPr>
          <p:cNvSpPr txBox="1">
            <a:spLocks noChangeArrowheads="1"/>
          </p:cNvSpPr>
          <p:nvPr/>
        </p:nvSpPr>
        <p:spPr bwMode="auto">
          <a:xfrm>
            <a:off x="7028361" y="1541699"/>
            <a:ext cx="1377978" cy="629531"/>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sp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Percepción de Incapacidad por Género (1)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3" name="Cuadro de texto 2">
            <a:extLst>
              <a:ext uri="{FF2B5EF4-FFF2-40B4-BE49-F238E27FC236}">
                <a16:creationId xmlns:a16="http://schemas.microsoft.com/office/drawing/2014/main" id="{A124E6E8-41EB-FE46-E7CF-028AED10812E}"/>
              </a:ext>
              <a:ext uri="{C183D7F6-B498-43B3-948B-1728B52AA6E4}">
                <adec:decorative xmlns:adec="http://schemas.microsoft.com/office/drawing/2017/decorative" val="1"/>
              </a:ext>
            </a:extLst>
          </p:cNvPr>
          <p:cNvSpPr txBox="1">
            <a:spLocks noChangeArrowheads="1"/>
          </p:cNvSpPr>
          <p:nvPr/>
        </p:nvSpPr>
        <p:spPr bwMode="auto">
          <a:xfrm>
            <a:off x="3168041" y="4217351"/>
            <a:ext cx="1273175" cy="693737"/>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Impacto de la Inflexibilidad Laboral (3)</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4" name="Cuadro de texto 2">
            <a:extLst>
              <a:ext uri="{FF2B5EF4-FFF2-40B4-BE49-F238E27FC236}">
                <a16:creationId xmlns:a16="http://schemas.microsoft.com/office/drawing/2014/main" id="{A0182BA9-A057-8F1E-D5C3-96E12A9A8721}"/>
              </a:ext>
              <a:ext uri="{C183D7F6-B498-43B3-948B-1728B52AA6E4}">
                <adec:decorative xmlns:adec="http://schemas.microsoft.com/office/drawing/2017/decorative" val="1"/>
              </a:ext>
            </a:extLst>
          </p:cNvPr>
          <p:cNvSpPr txBox="1">
            <a:spLocks noChangeArrowheads="1"/>
          </p:cNvSpPr>
          <p:nvPr/>
        </p:nvSpPr>
        <p:spPr bwMode="auto">
          <a:xfrm>
            <a:off x="452680" y="1612091"/>
            <a:ext cx="1271588" cy="488950"/>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Relevancia de la Capacitación (2)</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5" name="Cuadro de texto 2">
            <a:extLst>
              <a:ext uri="{FF2B5EF4-FFF2-40B4-BE49-F238E27FC236}">
                <a16:creationId xmlns:a16="http://schemas.microsoft.com/office/drawing/2014/main" id="{B84A9120-A2BB-7FC0-E705-DF20C421866F}"/>
              </a:ext>
              <a:ext uri="{C183D7F6-B498-43B3-948B-1728B52AA6E4}">
                <adec:decorative xmlns:adec="http://schemas.microsoft.com/office/drawing/2017/decorative" val="1"/>
              </a:ext>
            </a:extLst>
          </p:cNvPr>
          <p:cNvSpPr txBox="1">
            <a:spLocks noChangeArrowheads="1"/>
          </p:cNvSpPr>
          <p:nvPr/>
        </p:nvSpPr>
        <p:spPr bwMode="auto">
          <a:xfrm>
            <a:off x="3757388" y="3432325"/>
            <a:ext cx="1603760" cy="666834"/>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Desigualdad en la Implementación de la Diversidad (4)</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6" name="Cuadro de texto 2">
            <a:extLst>
              <a:ext uri="{FF2B5EF4-FFF2-40B4-BE49-F238E27FC236}">
                <a16:creationId xmlns:a16="http://schemas.microsoft.com/office/drawing/2014/main" id="{D8401FAE-2082-2535-3DD3-2641FC537B48}"/>
              </a:ext>
              <a:ext uri="{C183D7F6-B498-43B3-948B-1728B52AA6E4}">
                <adec:decorative xmlns:adec="http://schemas.microsoft.com/office/drawing/2017/decorative" val="1"/>
              </a:ext>
            </a:extLst>
          </p:cNvPr>
          <p:cNvSpPr txBox="1">
            <a:spLocks noChangeArrowheads="1"/>
          </p:cNvSpPr>
          <p:nvPr/>
        </p:nvSpPr>
        <p:spPr bwMode="auto">
          <a:xfrm>
            <a:off x="2462549" y="1318310"/>
            <a:ext cx="1587873" cy="479425"/>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Beneficios de la Flexibilidad Laboral (7)</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7" name="Cuadro de texto 2">
            <a:extLst>
              <a:ext uri="{FF2B5EF4-FFF2-40B4-BE49-F238E27FC236}">
                <a16:creationId xmlns:a16="http://schemas.microsoft.com/office/drawing/2014/main" id="{C6428833-2C15-7619-C82B-DE43DF1AEDBA}"/>
              </a:ext>
              <a:ext uri="{C183D7F6-B498-43B3-948B-1728B52AA6E4}">
                <adec:decorative xmlns:adec="http://schemas.microsoft.com/office/drawing/2017/decorative" val="1"/>
              </a:ext>
            </a:extLst>
          </p:cNvPr>
          <p:cNvSpPr txBox="1">
            <a:spLocks noChangeArrowheads="1"/>
          </p:cNvSpPr>
          <p:nvPr/>
        </p:nvSpPr>
        <p:spPr bwMode="auto">
          <a:xfrm>
            <a:off x="540889" y="2623062"/>
            <a:ext cx="1508125" cy="726344"/>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Falta de Experiencia Laboral como Barrera de Entrada (11)</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8" name="Cuadro de texto 2">
            <a:extLst>
              <a:ext uri="{FF2B5EF4-FFF2-40B4-BE49-F238E27FC236}">
                <a16:creationId xmlns:a16="http://schemas.microsoft.com/office/drawing/2014/main" id="{6915E7BB-CC32-95F8-AC2F-F656A1230629}"/>
              </a:ext>
              <a:ext uri="{C183D7F6-B498-43B3-948B-1728B52AA6E4}">
                <adec:decorative xmlns:adec="http://schemas.microsoft.com/office/drawing/2017/decorative" val="1"/>
              </a:ext>
            </a:extLst>
          </p:cNvPr>
          <p:cNvSpPr txBox="1">
            <a:spLocks noChangeArrowheads="1"/>
          </p:cNvSpPr>
          <p:nvPr/>
        </p:nvSpPr>
        <p:spPr bwMode="auto">
          <a:xfrm>
            <a:off x="6827012" y="2352107"/>
            <a:ext cx="1603760" cy="759393"/>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Percepción de Incredulidad hacia Mujeres Empresarias (13)</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9" name="Cuadro de texto 2">
            <a:extLst>
              <a:ext uri="{FF2B5EF4-FFF2-40B4-BE49-F238E27FC236}">
                <a16:creationId xmlns:a16="http://schemas.microsoft.com/office/drawing/2014/main" id="{A2372E46-C3DD-A856-CDA8-5B746533B3C6}"/>
              </a:ext>
              <a:ext uri="{C183D7F6-B498-43B3-948B-1728B52AA6E4}">
                <adec:decorative xmlns:adec="http://schemas.microsoft.com/office/drawing/2017/decorative" val="1"/>
              </a:ext>
            </a:extLst>
          </p:cNvPr>
          <p:cNvSpPr txBox="1">
            <a:spLocks noChangeArrowheads="1"/>
          </p:cNvSpPr>
          <p:nvPr/>
        </p:nvSpPr>
        <p:spPr bwMode="auto">
          <a:xfrm>
            <a:off x="749146" y="3476804"/>
            <a:ext cx="1858963" cy="693738"/>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Importancia de la Capacitación en Herramientas Digitales (14)</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0" name="Cuadro de texto 2">
            <a:extLst>
              <a:ext uri="{FF2B5EF4-FFF2-40B4-BE49-F238E27FC236}">
                <a16:creationId xmlns:a16="http://schemas.microsoft.com/office/drawing/2014/main" id="{D882CA0C-4B6B-B8C6-7E46-D46CF525B52C}"/>
              </a:ext>
              <a:ext uri="{C183D7F6-B498-43B3-948B-1728B52AA6E4}">
                <adec:decorative xmlns:adec="http://schemas.microsoft.com/office/drawing/2017/decorative" val="1"/>
              </a:ext>
            </a:extLst>
          </p:cNvPr>
          <p:cNvSpPr txBox="1">
            <a:spLocks noChangeArrowheads="1"/>
          </p:cNvSpPr>
          <p:nvPr/>
        </p:nvSpPr>
        <p:spPr bwMode="auto">
          <a:xfrm>
            <a:off x="2101211" y="1923256"/>
            <a:ext cx="1782763" cy="693738"/>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Desafíos del Equilibrio Vida Laboral-Personal para Empresarios (15)</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1" name="Cuadro de texto 2">
            <a:extLst>
              <a:ext uri="{FF2B5EF4-FFF2-40B4-BE49-F238E27FC236}">
                <a16:creationId xmlns:a16="http://schemas.microsoft.com/office/drawing/2014/main" id="{057EF429-EBAA-4D22-C030-638D17775626}"/>
              </a:ext>
              <a:ext uri="{C183D7F6-B498-43B3-948B-1728B52AA6E4}">
                <adec:decorative xmlns:adec="http://schemas.microsoft.com/office/drawing/2017/decorative" val="1"/>
              </a:ext>
            </a:extLst>
          </p:cNvPr>
          <p:cNvSpPr txBox="1">
            <a:spLocks noChangeArrowheads="1"/>
          </p:cNvSpPr>
          <p:nvPr/>
        </p:nvSpPr>
        <p:spPr bwMode="auto">
          <a:xfrm>
            <a:off x="2550913" y="2710251"/>
            <a:ext cx="1298465" cy="693738"/>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Compromiso con la Diversidad en la Academia (16)</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143" name="Picture 47">
            <a:extLst>
              <a:ext uri="{FF2B5EF4-FFF2-40B4-BE49-F238E27FC236}">
                <a16:creationId xmlns:a16="http://schemas.microsoft.com/office/drawing/2014/main" id="{CCBAF048-13A9-960C-B9E4-CC3065B0B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7341" y="6212881"/>
            <a:ext cx="7905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6">
            <a:extLst>
              <a:ext uri="{FF2B5EF4-FFF2-40B4-BE49-F238E27FC236}">
                <a16:creationId xmlns:a16="http://schemas.microsoft.com/office/drawing/2014/main" id="{C67F7127-EED2-1F83-65BA-5D5562188E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8911" y="4911088"/>
            <a:ext cx="784821" cy="431262"/>
          </a:xfrm>
          <a:prstGeom prst="rect">
            <a:avLst/>
          </a:prstGeom>
          <a:noFill/>
          <a:extLst>
            <a:ext uri="{909E8E84-426E-40DD-AFC4-6F175D3DCCD1}">
              <a14:hiddenFill xmlns:a14="http://schemas.microsoft.com/office/drawing/2010/main">
                <a:solidFill>
                  <a:srgbClr val="FFFFFF"/>
                </a:solidFill>
              </a14:hiddenFill>
            </a:ext>
          </a:extLst>
        </p:spPr>
      </p:pic>
      <p:sp>
        <p:nvSpPr>
          <p:cNvPr id="62" name="Cuadro de texto 2">
            <a:extLst>
              <a:ext uri="{FF2B5EF4-FFF2-40B4-BE49-F238E27FC236}">
                <a16:creationId xmlns:a16="http://schemas.microsoft.com/office/drawing/2014/main" id="{10F3E154-77A2-E529-60CE-4747BAE21667}"/>
              </a:ext>
              <a:ext uri="{C183D7F6-B498-43B3-948B-1728B52AA6E4}">
                <adec:decorative xmlns:adec="http://schemas.microsoft.com/office/drawing/2017/decorative" val="1"/>
              </a:ext>
            </a:extLst>
          </p:cNvPr>
          <p:cNvSpPr txBox="1">
            <a:spLocks noChangeArrowheads="1"/>
          </p:cNvSpPr>
          <p:nvPr/>
        </p:nvSpPr>
        <p:spPr bwMode="auto">
          <a:xfrm>
            <a:off x="1443831" y="4973759"/>
            <a:ext cx="1784350" cy="692150"/>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1100" kern="100" dirty="0">
                <a:effectLst/>
                <a:latin typeface="Aptos" panose="020B0004020202020204" pitchFamily="34" charset="0"/>
                <a:ea typeface="Aptos" panose="020B0004020202020204" pitchFamily="34" charset="0"/>
                <a:cs typeface="Times New Roman" panose="02020603050405020304" pitchFamily="18" charset="0"/>
              </a:rPr>
              <a:t>Necesidad de Capacitación en Habilidades Blandas (6)</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115" name="Cuadro de texto 2">
            <a:extLst>
              <a:ext uri="{FF2B5EF4-FFF2-40B4-BE49-F238E27FC236}">
                <a16:creationId xmlns:a16="http://schemas.microsoft.com/office/drawing/2014/main" id="{0C31BEB7-85CC-E39C-F3EC-96E3AE5313DC}"/>
              </a:ext>
              <a:ext uri="{C183D7F6-B498-43B3-948B-1728B52AA6E4}">
                <adec:decorative xmlns:adec="http://schemas.microsoft.com/office/drawing/2017/decorative" val="1"/>
              </a:ext>
            </a:extLst>
          </p:cNvPr>
          <p:cNvSpPr txBox="1">
            <a:spLocks noChangeArrowheads="1"/>
          </p:cNvSpPr>
          <p:nvPr/>
        </p:nvSpPr>
        <p:spPr bwMode="auto">
          <a:xfrm>
            <a:off x="6442889" y="3970032"/>
            <a:ext cx="1324889" cy="435212"/>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900" b="1" kern="100" dirty="0">
                <a:effectLst/>
                <a:latin typeface="Aptos" panose="020B0004020202020204" pitchFamily="34" charset="0"/>
                <a:ea typeface="Aptos" panose="020B0004020202020204" pitchFamily="34" charset="0"/>
                <a:cs typeface="Times New Roman" panose="02020603050405020304" pitchFamily="18" charset="0"/>
              </a:rPr>
              <a:t>Discriminación por Edad (9)</a:t>
            </a:r>
            <a:endParaRPr lang="en-GB" sz="9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116" name="Cuadro de texto 2">
            <a:extLst>
              <a:ext uri="{FF2B5EF4-FFF2-40B4-BE49-F238E27FC236}">
                <a16:creationId xmlns:a16="http://schemas.microsoft.com/office/drawing/2014/main" id="{9A676D63-9912-4450-BDC4-8ABFFA473BA0}"/>
              </a:ext>
              <a:ext uri="{C183D7F6-B498-43B3-948B-1728B52AA6E4}">
                <adec:decorative xmlns:adec="http://schemas.microsoft.com/office/drawing/2017/decorative" val="1"/>
              </a:ext>
            </a:extLst>
          </p:cNvPr>
          <p:cNvSpPr txBox="1">
            <a:spLocks noChangeArrowheads="1"/>
          </p:cNvSpPr>
          <p:nvPr/>
        </p:nvSpPr>
        <p:spPr bwMode="auto">
          <a:xfrm>
            <a:off x="3922646" y="2014312"/>
            <a:ext cx="1486036" cy="531009"/>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ES" sz="900" b="1" kern="100" dirty="0">
                <a:effectLst/>
                <a:latin typeface="Aptos" panose="020B0004020202020204" pitchFamily="34" charset="0"/>
                <a:ea typeface="Aptos" panose="020B0004020202020204" pitchFamily="34" charset="0"/>
                <a:cs typeface="Times New Roman" panose="02020603050405020304" pitchFamily="18" charset="0"/>
              </a:rPr>
              <a:t>Capacitación en Diversidad e Inclusión (8)</a:t>
            </a:r>
            <a:endParaRPr lang="en-GB" sz="9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118" name="Cuadro de texto 2">
            <a:extLst>
              <a:ext uri="{FF2B5EF4-FFF2-40B4-BE49-F238E27FC236}">
                <a16:creationId xmlns:a16="http://schemas.microsoft.com/office/drawing/2014/main" id="{C8F36469-C480-E454-13FB-63B97387609F}"/>
              </a:ext>
              <a:ext uri="{C183D7F6-B498-43B3-948B-1728B52AA6E4}">
                <adec:decorative xmlns:adec="http://schemas.microsoft.com/office/drawing/2017/decorative" val="1"/>
              </a:ext>
            </a:extLst>
          </p:cNvPr>
          <p:cNvSpPr txBox="1">
            <a:spLocks noChangeArrowheads="1"/>
          </p:cNvSpPr>
          <p:nvPr/>
        </p:nvSpPr>
        <p:spPr bwMode="auto">
          <a:xfrm>
            <a:off x="5429126" y="2749843"/>
            <a:ext cx="1464255" cy="661088"/>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ES" sz="900" b="1" kern="100" dirty="0">
                <a:effectLst/>
                <a:latin typeface="Aptos" panose="020B0004020202020204" pitchFamily="34" charset="0"/>
                <a:ea typeface="Aptos" panose="020B0004020202020204" pitchFamily="34" charset="0"/>
                <a:cs typeface="Times New Roman" panose="02020603050405020304" pitchFamily="18" charset="0"/>
              </a:rPr>
              <a:t>Falta de Diversidad en las Oportunidades Laborales (12)</a:t>
            </a:r>
            <a:endParaRPr lang="en-GB" sz="9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119" name="Cuadro de texto 2">
            <a:extLst>
              <a:ext uri="{FF2B5EF4-FFF2-40B4-BE49-F238E27FC236}">
                <a16:creationId xmlns:a16="http://schemas.microsoft.com/office/drawing/2014/main" id="{802096FB-8A54-2DAA-5EEA-C04CCE42F5DC}"/>
              </a:ext>
              <a:ext uri="{C183D7F6-B498-43B3-948B-1728B52AA6E4}">
                <adec:decorative xmlns:adec="http://schemas.microsoft.com/office/drawing/2017/decorative" val="1"/>
              </a:ext>
            </a:extLst>
          </p:cNvPr>
          <p:cNvSpPr txBox="1">
            <a:spLocks noChangeArrowheads="1"/>
          </p:cNvSpPr>
          <p:nvPr/>
        </p:nvSpPr>
        <p:spPr bwMode="auto">
          <a:xfrm>
            <a:off x="4614557" y="4233676"/>
            <a:ext cx="1432635" cy="661088"/>
          </a:xfrm>
          <a:prstGeom prst="rect">
            <a:avLst/>
          </a:prstGeom>
          <a:gradFill flip="none" rotWithShape="1">
            <a:gsLst>
              <a:gs pos="52318">
                <a:srgbClr val="CAE1DF"/>
              </a:gs>
              <a:gs pos="0">
                <a:schemeClr val="accent6">
                  <a:lumMod val="5000"/>
                  <a:lumOff val="95000"/>
                </a:schemeClr>
              </a:gs>
              <a:gs pos="55000">
                <a:schemeClr val="accent6">
                  <a:lumMod val="45000"/>
                  <a:lumOff val="55000"/>
                </a:schemeClr>
              </a:gs>
              <a:gs pos="83000">
                <a:schemeClr val="accent6">
                  <a:lumMod val="45000"/>
                  <a:lumOff val="55000"/>
                </a:schemeClr>
              </a:gs>
              <a:gs pos="100000">
                <a:schemeClr val="accent6">
                  <a:lumMod val="30000"/>
                  <a:lumOff val="70000"/>
                </a:schemeClr>
              </a:gs>
            </a:gsLst>
            <a:lin ang="10800000" scaled="1"/>
            <a:tileRect/>
          </a:gradFill>
          <a:ln w="9525"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scene3d>
            <a:camera prst="orthographicFront"/>
            <a:lightRig rig="glow" dir="t">
              <a:rot lat="0" lon="0" rev="2700000"/>
            </a:lightRig>
          </a:scene3d>
          <a:sp3d extrusionH="76200" contourW="12700" prstMaterial="dkEdge">
            <a:bevelT w="101600" prst="riblet"/>
            <a:bevelB w="101600" prst="riblet"/>
            <a:extrusionClr>
              <a:schemeClr val="accent2">
                <a:lumMod val="75000"/>
              </a:schemeClr>
            </a:extrusionClr>
            <a:contourClr>
              <a:schemeClr val="accent1">
                <a:lumMod val="60000"/>
                <a:lumOff val="40000"/>
              </a:schemeClr>
            </a:contourClr>
          </a:sp3d>
        </p:spPr>
        <p:txBody>
          <a:bodyPr rot="0" vert="horz" wrap="square" lIns="91440" tIns="45720" rIns="91440" bIns="45720" anchor="t" anchorCtr="0">
            <a:noAutofit/>
          </a:bodyPr>
          <a:lstStyle/>
          <a:p>
            <a:pPr algn="ctr">
              <a:lnSpc>
                <a:spcPct val="107000"/>
              </a:lnSpc>
              <a:spcAft>
                <a:spcPts val="800"/>
              </a:spcAft>
            </a:pPr>
            <a:r>
              <a:rPr lang="es-CL" sz="900" b="1" kern="100" dirty="0">
                <a:effectLst/>
                <a:latin typeface="Aptos" panose="020B0004020202020204" pitchFamily="34" charset="0"/>
                <a:ea typeface="Aptos" panose="020B0004020202020204" pitchFamily="34" charset="0"/>
                <a:cs typeface="Times New Roman" panose="02020603050405020304" pitchFamily="18" charset="0"/>
              </a:rPr>
              <a:t>Impacto Emocional por desempleo (10)</a:t>
            </a:r>
            <a:endParaRPr lang="en-GB" sz="9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171" name="Imagen 1">
            <a:extLst>
              <a:ext uri="{FF2B5EF4-FFF2-40B4-BE49-F238E27FC236}">
                <a16:creationId xmlns:a16="http://schemas.microsoft.com/office/drawing/2014/main" id="{0CC139DE-6AB9-D6A9-31D4-FC2A42FF4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3" y="-6350"/>
            <a:ext cx="8382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4162" name="Picture 66">
            <a:extLst>
              <a:ext uri="{FF2B5EF4-FFF2-40B4-BE49-F238E27FC236}">
                <a16:creationId xmlns:a16="http://schemas.microsoft.com/office/drawing/2014/main" id="{94E7BE4E-4F27-9569-9428-506CAF586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 y="134938"/>
            <a:ext cx="6477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4158" name="Picture 62">
            <a:extLst>
              <a:ext uri="{FF2B5EF4-FFF2-40B4-BE49-F238E27FC236}">
                <a16:creationId xmlns:a16="http://schemas.microsoft.com/office/drawing/2014/main" id="{CADD449B-0D31-325F-8F4E-1C1B2DD47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3" y="3055938"/>
            <a:ext cx="790575" cy="247650"/>
          </a:xfrm>
          <a:prstGeom prst="rect">
            <a:avLst/>
          </a:prstGeom>
          <a:noFill/>
          <a:extLst>
            <a:ext uri="{909E8E84-426E-40DD-AFC4-6F175D3DCCD1}">
              <a14:hiddenFill xmlns:a14="http://schemas.microsoft.com/office/drawing/2010/main">
                <a:solidFill>
                  <a:srgbClr val="FFFFFF"/>
                </a:solidFill>
              </a14:hiddenFill>
            </a:ext>
          </a:extLst>
        </p:spPr>
      </p:pic>
      <p:pic>
        <p:nvPicPr>
          <p:cNvPr id="4157" name="Picture 61">
            <a:extLst>
              <a:ext uri="{FF2B5EF4-FFF2-40B4-BE49-F238E27FC236}">
                <a16:creationId xmlns:a16="http://schemas.microsoft.com/office/drawing/2014/main" id="{5FC88390-156C-7EB1-353A-95A610C2DE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182563"/>
            <a:ext cx="628650" cy="352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A22DAD4-2A5E-AA86-219C-2F7321D66159}"/>
              </a:ext>
            </a:extLst>
          </p:cNvPr>
          <p:cNvPicPr>
            <a:picLocks noChangeAspect="1"/>
          </p:cNvPicPr>
          <p:nvPr/>
        </p:nvPicPr>
        <p:blipFill>
          <a:blip r:embed="rId2"/>
          <a:stretch>
            <a:fillRect/>
          </a:stretch>
        </p:blipFill>
        <p:spPr>
          <a:xfrm>
            <a:off x="6970816" y="-3498146"/>
            <a:ext cx="2998788" cy="10224712"/>
          </a:xfrm>
          <a:prstGeom prst="rect">
            <a:avLst/>
          </a:prstGeom>
        </p:spPr>
      </p:pic>
      <p:sp>
        <p:nvSpPr>
          <p:cNvPr id="2" name="Título 1"/>
          <p:cNvSpPr>
            <a:spLocks noGrp="1"/>
          </p:cNvSpPr>
          <p:nvPr>
            <p:ph type="title"/>
          </p:nvPr>
        </p:nvSpPr>
        <p:spPr>
          <a:xfrm>
            <a:off x="1673352" y="1017628"/>
            <a:ext cx="5797296" cy="596582"/>
          </a:xfrm>
        </p:spPr>
        <p:txBody>
          <a:bodyPr>
            <a:normAutofit fontScale="90000"/>
          </a:bodyPr>
          <a:lstStyle/>
          <a:p>
            <a:r>
              <a:rPr lang="es-ES_tradnl" dirty="0"/>
              <a:t>REFLEXIÓN </a:t>
            </a:r>
          </a:p>
        </p:txBody>
      </p:sp>
      <p:sp>
        <p:nvSpPr>
          <p:cNvPr id="3" name="Rectangle: Rounded Corners 2">
            <a:extLst>
              <a:ext uri="{FF2B5EF4-FFF2-40B4-BE49-F238E27FC236}">
                <a16:creationId xmlns:a16="http://schemas.microsoft.com/office/drawing/2014/main" id="{3DFC0889-017A-B070-F14B-D5C1DF4E718B}"/>
              </a:ext>
            </a:extLst>
          </p:cNvPr>
          <p:cNvSpPr/>
          <p:nvPr/>
        </p:nvSpPr>
        <p:spPr>
          <a:xfrm>
            <a:off x="501985" y="2021951"/>
            <a:ext cx="7300103" cy="368779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s-ES" sz="1600" dirty="0"/>
          </a:p>
          <a:p>
            <a:endParaRPr lang="es-ES" sz="1600" dirty="0"/>
          </a:p>
          <a:p>
            <a:endParaRPr lang="es-ES" sz="1600" dirty="0"/>
          </a:p>
          <a:p>
            <a:endParaRPr lang="es-ES" sz="1600" dirty="0"/>
          </a:p>
          <a:p>
            <a:endParaRPr lang="es-ES" sz="1600" dirty="0"/>
          </a:p>
          <a:p>
            <a:pPr algn="just"/>
            <a:r>
              <a:rPr lang="es-ES" sz="2000" dirty="0"/>
              <a:t>La inserción laboral de las mujeres sigue enfrentando desafíos importantes, principalmente relacionados con estereotipos de género y la falta de políticas laborales flexibles. Sin embargo, la educación y la capacitación constante aparecen como herramientas poderosas para romper estas barreras y avanzar profesionalmente. Además, los esfuerzos por promover la diversidad y la inclusión en los entornos laborales pueden mejorar significativamente la experiencia de las trabajadoras. Las historias  subrayan la importancia de políticas públicas y privadas que promuevan la igualdad de oportunidades para las mujeres en todos los ámbitos del mercado laboral.</a:t>
            </a:r>
            <a:endParaRPr lang="en-US" sz="20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p:txBody>
      </p:sp>
    </p:spTree>
    <p:extLst>
      <p:ext uri="{BB962C8B-B14F-4D97-AF65-F5344CB8AC3E}">
        <p14:creationId xmlns:p14="http://schemas.microsoft.com/office/powerpoint/2010/main" val="2735994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Rectángulo redondeado 3"/>
          <p:cNvSpPr/>
          <p:nvPr/>
        </p:nvSpPr>
        <p:spPr>
          <a:xfrm>
            <a:off x="559293" y="541101"/>
            <a:ext cx="8025414" cy="13577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2400" b="1" i="0" u="none" strike="noStrike" dirty="0">
                <a:solidFill>
                  <a:schemeClr val="tx1"/>
                </a:solidFill>
                <a:effectLst/>
                <a:latin typeface="Dosis" pitchFamily="2" charset="77"/>
              </a:rPr>
              <a:t>¿Cómo podríamos incrementar en un 50% la contratación de mujeres en empresas minoristas locales en la regió</a:t>
            </a:r>
            <a:r>
              <a:rPr lang="es-CL" sz="2400" b="1" dirty="0">
                <a:solidFill>
                  <a:schemeClr val="tx1"/>
                </a:solidFill>
                <a:latin typeface="Dosis" pitchFamily="2" charset="77"/>
              </a:rPr>
              <a:t>n de Valparaíso?</a:t>
            </a:r>
          </a:p>
        </p:txBody>
      </p:sp>
      <p:sp>
        <p:nvSpPr>
          <p:cNvPr id="19" name="CuadroTexto 18"/>
          <p:cNvSpPr txBox="1"/>
          <p:nvPr/>
        </p:nvSpPr>
        <p:spPr>
          <a:xfrm>
            <a:off x="559293" y="2541318"/>
            <a:ext cx="5580250" cy="1361911"/>
          </a:xfrm>
          <a:prstGeom prst="rect">
            <a:avLst/>
          </a:prstGeom>
          <a:noFill/>
        </p:spPr>
        <p:txBody>
          <a:bodyPr wrap="square" lIns="68580" tIns="34290" rIns="68580" bIns="34290" rtlCol="0" anchor="t">
            <a:spAutoFit/>
          </a:bodyPr>
          <a:lstStyle/>
          <a:p>
            <a:pPr algn="ctr"/>
            <a:r>
              <a:rPr lang="es-ES" sz="1400" b="1" dirty="0"/>
              <a:t>Desempeño (Performance) a Mejorar:</a:t>
            </a:r>
            <a:r>
              <a:rPr lang="es-ES" sz="1400" dirty="0"/>
              <a:t> El desempeño esperado es una mejora significativa en las tasas de contratación de mujeres en el sector minorista, que actualmente se encuentra subrepresentado. También se espera una mayor retención de trabajadoras, fomentando entornos laborales más inclusivos y satisfactorios, tanto para mujeres como para hombres.</a:t>
            </a:r>
            <a:endParaRPr lang="en-US" sz="1350" dirty="0"/>
          </a:p>
        </p:txBody>
      </p:sp>
      <p:pic>
        <p:nvPicPr>
          <p:cNvPr id="10" name="Imagen 9">
            <a:extLst>
              <a:ext uri="{FF2B5EF4-FFF2-40B4-BE49-F238E27FC236}">
                <a16:creationId xmlns:a16="http://schemas.microsoft.com/office/drawing/2014/main" id="{B72C2E2C-6715-367E-F185-91CE3FD7C747}"/>
              </a:ext>
            </a:extLst>
          </p:cNvPr>
          <p:cNvPicPr>
            <a:picLocks noChangeAspect="1"/>
          </p:cNvPicPr>
          <p:nvPr/>
        </p:nvPicPr>
        <p:blipFill>
          <a:blip r:embed="rId2"/>
          <a:stretch>
            <a:fillRect/>
          </a:stretch>
        </p:blipFill>
        <p:spPr>
          <a:xfrm>
            <a:off x="5260053" y="2093394"/>
            <a:ext cx="4009778" cy="2257758"/>
          </a:xfrm>
          <a:prstGeom prst="rect">
            <a:avLst/>
          </a:prstGeom>
        </p:spPr>
      </p:pic>
      <p:pic>
        <p:nvPicPr>
          <p:cNvPr id="11" name="Imagen 10">
            <a:extLst>
              <a:ext uri="{FF2B5EF4-FFF2-40B4-BE49-F238E27FC236}">
                <a16:creationId xmlns:a16="http://schemas.microsoft.com/office/drawing/2014/main" id="{1E325B63-DDF7-8E14-D2FC-55322AE6F88F}"/>
              </a:ext>
            </a:extLst>
          </p:cNvPr>
          <p:cNvPicPr>
            <a:picLocks noChangeAspect="1"/>
          </p:cNvPicPr>
          <p:nvPr/>
        </p:nvPicPr>
        <p:blipFill>
          <a:blip r:embed="rId3"/>
          <a:stretch>
            <a:fillRect/>
          </a:stretch>
        </p:blipFill>
        <p:spPr>
          <a:xfrm>
            <a:off x="-1412680" y="3096038"/>
            <a:ext cx="2482480" cy="4233224"/>
          </a:xfrm>
          <a:prstGeom prst="rect">
            <a:avLst/>
          </a:prstGeom>
        </p:spPr>
      </p:pic>
      <p:sp>
        <p:nvSpPr>
          <p:cNvPr id="13" name="CuadroTexto 12">
            <a:extLst>
              <a:ext uri="{FF2B5EF4-FFF2-40B4-BE49-F238E27FC236}">
                <a16:creationId xmlns:a16="http://schemas.microsoft.com/office/drawing/2014/main" id="{BEFF15D7-456B-C39C-F6A6-65537F9F3C9E}"/>
              </a:ext>
            </a:extLst>
          </p:cNvPr>
          <p:cNvSpPr txBox="1"/>
          <p:nvPr/>
        </p:nvSpPr>
        <p:spPr>
          <a:xfrm>
            <a:off x="1435760" y="4152611"/>
            <a:ext cx="7148947" cy="2308324"/>
          </a:xfrm>
          <a:prstGeom prst="rect">
            <a:avLst/>
          </a:prstGeom>
          <a:noFill/>
        </p:spPr>
        <p:txBody>
          <a:bodyPr wrap="square">
            <a:spAutoFit/>
          </a:bodyPr>
          <a:lstStyle/>
          <a:p>
            <a:r>
              <a:rPr lang="es-ES" b="1" dirty="0"/>
              <a:t>Usuarios Sujetos Impactados:</a:t>
            </a:r>
            <a:endParaRPr lang="es-ES" dirty="0"/>
          </a:p>
          <a:p>
            <a:pPr>
              <a:buFont typeface="Arial" panose="020B0604020202020204" pitchFamily="34" charset="0"/>
              <a:buChar char="•"/>
            </a:pPr>
            <a:r>
              <a:rPr lang="es-ES" b="1" dirty="0"/>
              <a:t>Mujeres</a:t>
            </a:r>
            <a:r>
              <a:rPr lang="es-ES" dirty="0"/>
              <a:t> que buscan empleo en el sector minorista, especialmente aquellas que enfrentan barreras para ingresar al mercado laboral, como madres y trabajadoras jóvenes que requieren flexibilidad.</a:t>
            </a:r>
          </a:p>
          <a:p>
            <a:pPr>
              <a:buFont typeface="Arial" panose="020B0604020202020204" pitchFamily="34" charset="0"/>
              <a:buChar char="•"/>
            </a:pPr>
            <a:r>
              <a:rPr lang="es-ES" b="1" dirty="0"/>
              <a:t>Empresas minoristas locales</a:t>
            </a:r>
            <a:r>
              <a:rPr lang="es-ES" dirty="0"/>
              <a:t>, que se verán beneficiadas al diversificar sus equipos y aprovechar el talento femenino.</a:t>
            </a:r>
          </a:p>
          <a:p>
            <a:pPr>
              <a:buFont typeface="Arial" panose="020B0604020202020204" pitchFamily="34" charset="0"/>
              <a:buChar char="•"/>
            </a:pPr>
            <a:r>
              <a:rPr lang="es-ES" b="1" dirty="0"/>
              <a:t>Familias</a:t>
            </a:r>
            <a:r>
              <a:rPr lang="es-ES" dirty="0"/>
              <a:t>, al mejorar la conciliación entre la vida laboral y familiar, reduciendo las tensiones derivadas de las responsabilidades del hogar.</a:t>
            </a:r>
          </a:p>
        </p:txBody>
      </p:sp>
    </p:spTree>
    <p:extLst>
      <p:ext uri="{BB962C8B-B14F-4D97-AF65-F5344CB8AC3E}">
        <p14:creationId xmlns:p14="http://schemas.microsoft.com/office/powerpoint/2010/main" val="356044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FD73B0CE-C3EB-DF53-4D8E-DEFB7F4407E1}"/>
              </a:ext>
            </a:extLst>
          </p:cNvPr>
          <p:cNvPicPr>
            <a:picLocks noGrp="1" noChangeAspect="1"/>
          </p:cNvPicPr>
          <p:nvPr>
            <p:ph idx="1"/>
          </p:nvPr>
        </p:nvPicPr>
        <p:blipFill>
          <a:blip r:embed="rId4"/>
          <a:stretch>
            <a:fillRect/>
          </a:stretch>
        </p:blipFill>
        <p:spPr>
          <a:xfrm>
            <a:off x="2422567" y="585216"/>
            <a:ext cx="6622631" cy="5652259"/>
          </a:xfrm>
        </p:spPr>
      </p:pic>
      <p:pic>
        <p:nvPicPr>
          <p:cNvPr id="7" name="Imagen 6">
            <a:extLst>
              <a:ext uri="{FF2B5EF4-FFF2-40B4-BE49-F238E27FC236}">
                <a16:creationId xmlns:a16="http://schemas.microsoft.com/office/drawing/2014/main" id="{D41F39E3-66FE-BF83-121C-D40BD32E0CDF}"/>
              </a:ext>
            </a:extLst>
          </p:cNvPr>
          <p:cNvPicPr>
            <a:picLocks noChangeAspect="1"/>
          </p:cNvPicPr>
          <p:nvPr/>
        </p:nvPicPr>
        <p:blipFill>
          <a:blip r:embed="rId5"/>
          <a:stretch>
            <a:fillRect/>
          </a:stretch>
        </p:blipFill>
        <p:spPr>
          <a:xfrm>
            <a:off x="623693" y="2498772"/>
            <a:ext cx="4589576" cy="4029612"/>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B759709D-EFEF-DC40-AB4F-1F05B3CFDC29}"/>
              </a:ext>
            </a:extLst>
          </p:cNvPr>
          <p:cNvSpPr>
            <a:spLocks noGrp="1"/>
          </p:cNvSpPr>
          <p:nvPr>
            <p:ph type="title"/>
          </p:nvPr>
        </p:nvSpPr>
        <p:spPr/>
        <p:txBody>
          <a:bodyPr anchor="ctr">
            <a:normAutofit/>
          </a:bodyPr>
          <a:lstStyle/>
          <a:p>
            <a:r>
              <a:rPr lang="es-CL" dirty="0"/>
              <a:t>El problema </a:t>
            </a:r>
          </a:p>
        </p:txBody>
      </p:sp>
    </p:spTree>
    <p:extLst>
      <p:ext uri="{BB962C8B-B14F-4D97-AF65-F5344CB8AC3E}">
        <p14:creationId xmlns:p14="http://schemas.microsoft.com/office/powerpoint/2010/main" val="168238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9FB48545-9284-33A2-8F68-F6C907AC07F4}"/>
              </a:ext>
            </a:extLst>
          </p:cNvPr>
          <p:cNvPicPr>
            <a:picLocks noChangeAspect="1"/>
          </p:cNvPicPr>
          <p:nvPr/>
        </p:nvPicPr>
        <p:blipFill>
          <a:blip r:embed="rId3"/>
          <a:stretch>
            <a:fillRect/>
          </a:stretch>
        </p:blipFill>
        <p:spPr>
          <a:xfrm>
            <a:off x="7107113" y="-803151"/>
            <a:ext cx="2482480" cy="8464301"/>
          </a:xfrm>
          <a:prstGeom prst="rect">
            <a:avLst/>
          </a:prstGeom>
        </p:spPr>
      </p:pic>
      <p:graphicFrame>
        <p:nvGraphicFramePr>
          <p:cNvPr id="4" name="Tabla 3"/>
          <p:cNvGraphicFramePr>
            <a:graphicFrameLocks/>
          </p:cNvGraphicFramePr>
          <p:nvPr>
            <p:extLst>
              <p:ext uri="{D42A27DB-BD31-4B8C-83A1-F6EECF244321}">
                <p14:modId xmlns:p14="http://schemas.microsoft.com/office/powerpoint/2010/main" val="3450181843"/>
              </p:ext>
            </p:extLst>
          </p:nvPr>
        </p:nvGraphicFramePr>
        <p:xfrm>
          <a:off x="201881" y="1261753"/>
          <a:ext cx="8521990" cy="5210298"/>
        </p:xfrm>
        <a:graphic>
          <a:graphicData uri="http://schemas.openxmlformats.org/drawingml/2006/table">
            <a:tbl>
              <a:tblPr firstRow="1" bandRow="1">
                <a:tableStyleId>{5C22544A-7EE6-4342-B048-85BDC9FD1C3A}</a:tableStyleId>
              </a:tblPr>
              <a:tblGrid>
                <a:gridCol w="1482084">
                  <a:extLst>
                    <a:ext uri="{9D8B030D-6E8A-4147-A177-3AD203B41FA5}">
                      <a16:colId xmlns:a16="http://schemas.microsoft.com/office/drawing/2014/main" val="20000"/>
                    </a:ext>
                  </a:extLst>
                </a:gridCol>
                <a:gridCol w="2818475">
                  <a:extLst>
                    <a:ext uri="{9D8B030D-6E8A-4147-A177-3AD203B41FA5}">
                      <a16:colId xmlns:a16="http://schemas.microsoft.com/office/drawing/2014/main" val="20001"/>
                    </a:ext>
                  </a:extLst>
                </a:gridCol>
                <a:gridCol w="1901844">
                  <a:extLst>
                    <a:ext uri="{9D8B030D-6E8A-4147-A177-3AD203B41FA5}">
                      <a16:colId xmlns:a16="http://schemas.microsoft.com/office/drawing/2014/main" val="20002"/>
                    </a:ext>
                  </a:extLst>
                </a:gridCol>
                <a:gridCol w="2319587">
                  <a:extLst>
                    <a:ext uri="{9D8B030D-6E8A-4147-A177-3AD203B41FA5}">
                      <a16:colId xmlns:a16="http://schemas.microsoft.com/office/drawing/2014/main" val="20003"/>
                    </a:ext>
                  </a:extLst>
                </a:gridCol>
              </a:tblGrid>
              <a:tr h="719281">
                <a:tc>
                  <a:txBody>
                    <a:bodyPr/>
                    <a:lstStyle/>
                    <a:p>
                      <a:endParaRPr lang="es-ES_tradnl" sz="140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algn="ctr"/>
                      <a:r>
                        <a:rPr lang="es-ES_tradnl" sz="1100" dirty="0"/>
                        <a:t>Objetivos Específicos (mostrar un ejemplo de  pregunta que realizaron para alcanzar el objetivo)</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100" dirty="0"/>
                        <a:t>Entrevistado(a)</a:t>
                      </a:r>
                      <a:r>
                        <a:rPr lang="es-ES_tradnl" sz="1100" baseline="0" dirty="0"/>
                        <a:t> o Lugar de Investigación</a:t>
                      </a:r>
                      <a:endParaRPr lang="es-ES_tradnl" sz="1100" dirty="0"/>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pPr algn="ctr"/>
                      <a:r>
                        <a:rPr lang="es-ES_tradnl" sz="1100"/>
                        <a:t>Evidencia gráfica o certificada de su realización</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1731998">
                <a:tc>
                  <a:txBody>
                    <a:bodyPr/>
                    <a:lstStyle/>
                    <a:p>
                      <a:r>
                        <a:rPr lang="es-ES_tradnl" sz="1400" dirty="0">
                          <a:solidFill>
                            <a:schemeClr val="bg1"/>
                          </a:solidFill>
                        </a:rPr>
                        <a:t>Entrevista  a</a:t>
                      </a:r>
                      <a:r>
                        <a:rPr lang="es-ES_tradnl" sz="1400" baseline="0" dirty="0">
                          <a:solidFill>
                            <a:schemeClr val="bg1"/>
                          </a:solidFill>
                        </a:rPr>
                        <a:t> Usuario 1</a:t>
                      </a:r>
                      <a:endParaRPr lang="es-ES_tradnl" sz="1400" dirty="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228600" indent="-228600">
                        <a:buFont typeface="+mj-lt"/>
                        <a:buAutoNum type="arabicPeriod"/>
                      </a:pPr>
                      <a:r>
                        <a:rPr lang="es-CL" sz="1800" kern="1200" dirty="0">
                          <a:solidFill>
                            <a:schemeClr val="dk1"/>
                          </a:solidFill>
                          <a:effectLst/>
                          <a:latin typeface="+mn-lt"/>
                          <a:ea typeface="+mn-ea"/>
                          <a:cs typeface="+mn-cs"/>
                        </a:rPr>
                        <a:t>: “Me dijeron que preferían a candidatos masculinos para un puesto porque creían que eran más ‘decididos’.”</a:t>
                      </a: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r>
                        <a:rPr lang="es-CL" sz="1800" b="1" kern="1200" dirty="0">
                          <a:solidFill>
                            <a:schemeClr val="dk1"/>
                          </a:solidFill>
                          <a:effectLst/>
                          <a:latin typeface="+mn-lt"/>
                          <a:ea typeface="+mn-ea"/>
                          <a:cs typeface="+mn-cs"/>
                        </a:rPr>
                        <a:t>María González</a:t>
                      </a:r>
                      <a:endParaRPr lang="es-ES_tradnl" sz="1600" b="1"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055563">
                <a:tc>
                  <a:txBody>
                    <a:bodyPr/>
                    <a:lstStyle/>
                    <a:p>
                      <a:r>
                        <a:rPr lang="es-ES_tradnl" sz="1400">
                          <a:solidFill>
                            <a:schemeClr val="bg1"/>
                          </a:solidFill>
                        </a:rPr>
                        <a:t>Entrevista</a:t>
                      </a:r>
                      <a:r>
                        <a:rPr lang="es-ES_tradnl" sz="1400" baseline="0">
                          <a:solidFill>
                            <a:schemeClr val="bg1"/>
                          </a:solidFill>
                        </a:rPr>
                        <a:t> a Usuario 2</a:t>
                      </a:r>
                      <a:endParaRPr lang="es-ES_tradnl" sz="140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75000"/>
                      </a:schemeClr>
                    </a:solidFill>
                  </a:tcPr>
                </a:tc>
                <a:tc>
                  <a:txBody>
                    <a:bodyPr/>
                    <a:lstStyle/>
                    <a:p>
                      <a:pPr lvl="0"/>
                      <a:r>
                        <a:rPr lang="es-CL" sz="1800" kern="1200" dirty="0">
                          <a:solidFill>
                            <a:schemeClr val="dk1"/>
                          </a:solidFill>
                          <a:effectLst/>
                          <a:latin typeface="+mn-lt"/>
                          <a:ea typeface="+mn-ea"/>
                          <a:cs typeface="+mn-cs"/>
                        </a:rPr>
                        <a:t>“Algunos colegas cuestionaban mis decisiones solo por ser mujer.”</a:t>
                      </a:r>
                      <a:endParaRPr lang="en-GB" sz="1800" kern="1200" dirty="0">
                        <a:solidFill>
                          <a:schemeClr val="dk1"/>
                        </a:solidFill>
                        <a:effectLst/>
                        <a:latin typeface="+mn-lt"/>
                        <a:ea typeface="+mn-ea"/>
                        <a:cs typeface="+mn-cs"/>
                      </a:endParaRP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60000"/>
                        <a:lumOff val="40000"/>
                      </a:schemeClr>
                    </a:solidFill>
                  </a:tcPr>
                </a:tc>
                <a:tc>
                  <a:txBody>
                    <a:bodyPr/>
                    <a:lstStyle/>
                    <a:p>
                      <a:r>
                        <a:rPr lang="es-ES_tradnl" sz="1600" dirty="0"/>
                        <a:t>Rosa López</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tc>
                  <a:txBody>
                    <a:bodyPr/>
                    <a:lstStyle/>
                    <a:p>
                      <a:r>
                        <a:rPr lang="es-ES_tradnl" sz="1600" dirty="0"/>
                        <a:t>  +</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1703456">
                <a:tc>
                  <a:txBody>
                    <a:bodyPr/>
                    <a:lstStyle/>
                    <a:p>
                      <a:r>
                        <a:rPr lang="es-ES_tradnl" sz="1400" dirty="0">
                          <a:solidFill>
                            <a:schemeClr val="bg1"/>
                          </a:solidFill>
                        </a:rPr>
                        <a:t>Entrevista a Usuario 3</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228600" marR="0" lvl="0" indent="-228600" algn="just" defTabSz="457200" rtl="0" eaLnBrk="1" fontAlgn="auto" latinLnBrk="0" hangingPunct="1">
                        <a:lnSpc>
                          <a:spcPct val="100000"/>
                        </a:lnSpc>
                        <a:spcBef>
                          <a:spcPts val="0"/>
                        </a:spcBef>
                        <a:spcAft>
                          <a:spcPts val="0"/>
                        </a:spcAft>
                        <a:buClrTx/>
                        <a:buSzTx/>
                        <a:buFont typeface="+mj-lt"/>
                        <a:buAutoNum type="arabicPeriod"/>
                        <a:tabLst/>
                        <a:defRPr/>
                      </a:pPr>
                      <a:r>
                        <a:rPr lang="es-CL" sz="1800" kern="1200" dirty="0">
                          <a:solidFill>
                            <a:schemeClr val="dk1"/>
                          </a:solidFill>
                          <a:effectLst/>
                          <a:latin typeface="+mn-lt"/>
                          <a:ea typeface="+mn-ea"/>
                          <a:cs typeface="+mn-cs"/>
                        </a:rPr>
                        <a:t> “Durante los procesos de selección, a veces siento que mis   habilidades se subestiman debido a mi género.”</a:t>
                      </a:r>
                      <a:endParaRPr lang="en-GB" sz="1800" kern="1200" dirty="0">
                        <a:solidFill>
                          <a:schemeClr val="dk1"/>
                        </a:solidFill>
                        <a:effectLst/>
                        <a:latin typeface="+mn-lt"/>
                        <a:ea typeface="+mn-ea"/>
                        <a:cs typeface="+mn-cs"/>
                      </a:endParaRPr>
                    </a:p>
                    <a:p>
                      <a:pPr marL="228600" indent="-228600">
                        <a:buFont typeface="+mj-lt"/>
                        <a:buAutoNum type="arabicPeriod"/>
                      </a:pP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r>
                        <a:rPr lang="es-CL" sz="1600" kern="1200" dirty="0">
                          <a:solidFill>
                            <a:schemeClr val="dk1"/>
                          </a:solidFill>
                          <a:effectLst/>
                          <a:latin typeface="+mn-lt"/>
                          <a:ea typeface="+mn-ea"/>
                          <a:cs typeface="+mn-cs"/>
                        </a:rPr>
                        <a:t>Claudia Martínez:</a:t>
                      </a: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bl>
          </a:graphicData>
        </a:graphic>
      </p:graphicFrame>
      <p:pic>
        <p:nvPicPr>
          <p:cNvPr id="17" name="Imagen 16">
            <a:extLst>
              <a:ext uri="{FF2B5EF4-FFF2-40B4-BE49-F238E27FC236}">
                <a16:creationId xmlns:a16="http://schemas.microsoft.com/office/drawing/2014/main" id="{23C88DEA-6D35-D1A8-87C8-C6750368F5EC}"/>
              </a:ext>
            </a:extLst>
          </p:cNvPr>
          <p:cNvPicPr>
            <a:picLocks noChangeAspect="1"/>
          </p:cNvPicPr>
          <p:nvPr/>
        </p:nvPicPr>
        <p:blipFill>
          <a:blip r:embed="rId4"/>
          <a:stretch>
            <a:fillRect/>
          </a:stretch>
        </p:blipFill>
        <p:spPr>
          <a:xfrm rot="4563626">
            <a:off x="-356429" y="213764"/>
            <a:ext cx="2304151" cy="1309784"/>
          </a:xfrm>
          <a:prstGeom prst="rect">
            <a:avLst/>
          </a:prstGeom>
        </p:spPr>
      </p:pic>
      <p:sp>
        <p:nvSpPr>
          <p:cNvPr id="2" name="Título 1"/>
          <p:cNvSpPr>
            <a:spLocks noGrp="1"/>
          </p:cNvSpPr>
          <p:nvPr>
            <p:ph type="title" idx="4294967295"/>
          </p:nvPr>
        </p:nvSpPr>
        <p:spPr>
          <a:xfrm>
            <a:off x="118753" y="118753"/>
            <a:ext cx="8229600" cy="1143000"/>
          </a:xfrm>
          <a:noFill/>
          <a:effectLst>
            <a:outerShdw blurRad="50800" dist="50800" dir="5400000" algn="ctr" rotWithShape="0">
              <a:schemeClr val="tx1"/>
            </a:outerShdw>
          </a:effectLst>
        </p:spPr>
        <p:txBody>
          <a:bodyPr>
            <a:normAutofit/>
          </a:bodyPr>
          <a:lstStyle/>
          <a:p>
            <a:r>
              <a:rPr lang="es-ES_tradnl" dirty="0">
                <a:solidFill>
                  <a:schemeClr val="bg1">
                    <a:lumMod val="95000"/>
                  </a:schemeClr>
                </a:solidFill>
                <a:effectLst>
                  <a:outerShdw blurRad="38100" dist="38100" dir="2700000" sx="102000" sy="102000" algn="tl">
                    <a:srgbClr val="000000"/>
                  </a:outerShdw>
                </a:effectLst>
              </a:rPr>
              <a:t>Entrevista</a:t>
            </a:r>
            <a:r>
              <a:rPr lang="es-ES_tradnl" dirty="0">
                <a:solidFill>
                  <a:schemeClr val="accent4">
                    <a:lumMod val="40000"/>
                    <a:lumOff val="60000"/>
                  </a:schemeClr>
                </a:solidFill>
                <a:effectLst>
                  <a:outerShdw blurRad="38100" dist="38100" dir="2700000" algn="tl">
                    <a:srgbClr val="000000"/>
                  </a:outerShdw>
                </a:effectLst>
              </a:rPr>
              <a:t>   </a:t>
            </a:r>
            <a:r>
              <a:rPr lang="es-ES_tradnl" dirty="0">
                <a:solidFill>
                  <a:schemeClr val="accent4">
                    <a:lumMod val="40000"/>
                    <a:lumOff val="60000"/>
                  </a:schemeClr>
                </a:solidFill>
              </a:rPr>
              <a:t> </a:t>
            </a:r>
            <a:r>
              <a:rPr lang="es-ES_tradnl" sz="1400" dirty="0">
                <a:solidFill>
                  <a:schemeClr val="accent4">
                    <a:lumMod val="40000"/>
                    <a:lumOff val="60000"/>
                  </a:schemeClr>
                </a:solidFill>
              </a:rPr>
              <a:t>.  </a:t>
            </a:r>
            <a:endParaRPr lang="es-ES_tradnl" dirty="0">
              <a:solidFill>
                <a:schemeClr val="accent4">
                  <a:lumMod val="40000"/>
                  <a:lumOff val="60000"/>
                </a:schemeClr>
              </a:solidFill>
            </a:endParaRPr>
          </a:p>
        </p:txBody>
      </p:sp>
      <p:sp>
        <p:nvSpPr>
          <p:cNvPr id="3" name="CuadroTexto 2">
            <a:extLst>
              <a:ext uri="{FF2B5EF4-FFF2-40B4-BE49-F238E27FC236}">
                <a16:creationId xmlns:a16="http://schemas.microsoft.com/office/drawing/2014/main" id="{D557C62A-D2C4-C2BF-E9E3-D25916324F9C}"/>
              </a:ext>
            </a:extLst>
          </p:cNvPr>
          <p:cNvSpPr txBox="1"/>
          <p:nvPr/>
        </p:nvSpPr>
        <p:spPr>
          <a:xfrm>
            <a:off x="2933205" y="516080"/>
            <a:ext cx="2482480" cy="369332"/>
          </a:xfrm>
          <a:prstGeom prst="rect">
            <a:avLst/>
          </a:prstGeom>
          <a:noFill/>
        </p:spPr>
        <p:txBody>
          <a:bodyPr wrap="square" rtlCol="0">
            <a:spAutoFit/>
          </a:bodyPr>
          <a:lstStyle/>
          <a:p>
            <a:r>
              <a:rPr lang="en-GB" dirty="0"/>
              <a:t>Sebastian Campos</a:t>
            </a:r>
          </a:p>
        </p:txBody>
      </p:sp>
      <p:pic>
        <p:nvPicPr>
          <p:cNvPr id="6" name="Imagen 5">
            <a:extLst>
              <a:ext uri="{FF2B5EF4-FFF2-40B4-BE49-F238E27FC236}">
                <a16:creationId xmlns:a16="http://schemas.microsoft.com/office/drawing/2014/main" id="{C9EC2362-967F-DC96-2A86-77B2B2DA5D74}"/>
              </a:ext>
            </a:extLst>
          </p:cNvPr>
          <p:cNvPicPr>
            <a:picLocks noChangeAspect="1"/>
          </p:cNvPicPr>
          <p:nvPr/>
        </p:nvPicPr>
        <p:blipFill>
          <a:blip r:embed="rId5"/>
          <a:stretch>
            <a:fillRect/>
          </a:stretch>
        </p:blipFill>
        <p:spPr>
          <a:xfrm>
            <a:off x="6681317" y="2028022"/>
            <a:ext cx="1650277" cy="1225920"/>
          </a:xfrm>
          <a:prstGeom prst="rect">
            <a:avLst/>
          </a:prstGeom>
        </p:spPr>
      </p:pic>
      <p:pic>
        <p:nvPicPr>
          <p:cNvPr id="8" name="Imagen 7">
            <a:extLst>
              <a:ext uri="{FF2B5EF4-FFF2-40B4-BE49-F238E27FC236}">
                <a16:creationId xmlns:a16="http://schemas.microsoft.com/office/drawing/2014/main" id="{482A5E2C-C88D-6FD2-4396-33B2FCADBF76}"/>
              </a:ext>
            </a:extLst>
          </p:cNvPr>
          <p:cNvPicPr>
            <a:picLocks noChangeAspect="1"/>
          </p:cNvPicPr>
          <p:nvPr/>
        </p:nvPicPr>
        <p:blipFill>
          <a:blip r:embed="rId6"/>
          <a:stretch>
            <a:fillRect/>
          </a:stretch>
        </p:blipFill>
        <p:spPr>
          <a:xfrm flipV="1">
            <a:off x="6990668" y="3277796"/>
            <a:ext cx="1614059" cy="360828"/>
          </a:xfrm>
          <a:prstGeom prst="rect">
            <a:avLst/>
          </a:prstGeom>
        </p:spPr>
      </p:pic>
      <p:pic>
        <p:nvPicPr>
          <p:cNvPr id="10" name="Imagen 9">
            <a:extLst>
              <a:ext uri="{FF2B5EF4-FFF2-40B4-BE49-F238E27FC236}">
                <a16:creationId xmlns:a16="http://schemas.microsoft.com/office/drawing/2014/main" id="{77652949-E38E-EF69-964B-2296AA8F9D6C}"/>
              </a:ext>
            </a:extLst>
          </p:cNvPr>
          <p:cNvPicPr>
            <a:picLocks noChangeAspect="1"/>
          </p:cNvPicPr>
          <p:nvPr/>
        </p:nvPicPr>
        <p:blipFill>
          <a:blip r:embed="rId7"/>
          <a:stretch>
            <a:fillRect/>
          </a:stretch>
        </p:blipFill>
        <p:spPr>
          <a:xfrm>
            <a:off x="6553904" y="3782170"/>
            <a:ext cx="1127782" cy="834992"/>
          </a:xfrm>
          <a:prstGeom prst="rect">
            <a:avLst/>
          </a:prstGeom>
        </p:spPr>
      </p:pic>
      <p:pic>
        <p:nvPicPr>
          <p:cNvPr id="12" name="Imagen 11">
            <a:extLst>
              <a:ext uri="{FF2B5EF4-FFF2-40B4-BE49-F238E27FC236}">
                <a16:creationId xmlns:a16="http://schemas.microsoft.com/office/drawing/2014/main" id="{6D9D850B-8788-4498-85EB-C4E7D261FA48}"/>
              </a:ext>
            </a:extLst>
          </p:cNvPr>
          <p:cNvPicPr>
            <a:picLocks noChangeAspect="1"/>
          </p:cNvPicPr>
          <p:nvPr/>
        </p:nvPicPr>
        <p:blipFill>
          <a:blip r:embed="rId8"/>
          <a:stretch>
            <a:fillRect/>
          </a:stretch>
        </p:blipFill>
        <p:spPr>
          <a:xfrm>
            <a:off x="7244462" y="4371436"/>
            <a:ext cx="1241240" cy="389264"/>
          </a:xfrm>
          <a:prstGeom prst="rect">
            <a:avLst/>
          </a:prstGeom>
        </p:spPr>
      </p:pic>
      <p:pic>
        <p:nvPicPr>
          <p:cNvPr id="14" name="Imagen 13">
            <a:extLst>
              <a:ext uri="{FF2B5EF4-FFF2-40B4-BE49-F238E27FC236}">
                <a16:creationId xmlns:a16="http://schemas.microsoft.com/office/drawing/2014/main" id="{12B13FEA-7155-17D7-069B-81D69B6C8A16}"/>
              </a:ext>
            </a:extLst>
          </p:cNvPr>
          <p:cNvPicPr>
            <a:picLocks noChangeAspect="1"/>
          </p:cNvPicPr>
          <p:nvPr/>
        </p:nvPicPr>
        <p:blipFill>
          <a:blip r:embed="rId9"/>
          <a:stretch>
            <a:fillRect/>
          </a:stretch>
        </p:blipFill>
        <p:spPr>
          <a:xfrm>
            <a:off x="6553904" y="4865820"/>
            <a:ext cx="1498939" cy="781300"/>
          </a:xfrm>
          <a:prstGeom prst="rect">
            <a:avLst/>
          </a:prstGeom>
        </p:spPr>
      </p:pic>
      <p:pic>
        <p:nvPicPr>
          <p:cNvPr id="16" name="Imagen 15">
            <a:extLst>
              <a:ext uri="{FF2B5EF4-FFF2-40B4-BE49-F238E27FC236}">
                <a16:creationId xmlns:a16="http://schemas.microsoft.com/office/drawing/2014/main" id="{CAE084DE-6B4F-D3DB-ED21-FADBBD25A6FE}"/>
              </a:ext>
            </a:extLst>
          </p:cNvPr>
          <p:cNvPicPr>
            <a:picLocks noChangeAspect="1"/>
          </p:cNvPicPr>
          <p:nvPr/>
        </p:nvPicPr>
        <p:blipFill>
          <a:blip r:embed="rId10"/>
          <a:stretch>
            <a:fillRect/>
          </a:stretch>
        </p:blipFill>
        <p:spPr>
          <a:xfrm>
            <a:off x="7513138" y="5562285"/>
            <a:ext cx="972564" cy="793159"/>
          </a:xfrm>
          <a:prstGeom prst="rect">
            <a:avLst/>
          </a:prstGeom>
        </p:spPr>
      </p:pic>
    </p:spTree>
    <p:extLst>
      <p:ext uri="{BB962C8B-B14F-4D97-AF65-F5344CB8AC3E}">
        <p14:creationId xmlns:p14="http://schemas.microsoft.com/office/powerpoint/2010/main" val="27619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9FB48545-9284-33A2-8F68-F6C907AC07F4}"/>
              </a:ext>
            </a:extLst>
          </p:cNvPr>
          <p:cNvPicPr>
            <a:picLocks noChangeAspect="1"/>
          </p:cNvPicPr>
          <p:nvPr/>
        </p:nvPicPr>
        <p:blipFill>
          <a:blip r:embed="rId3"/>
          <a:stretch>
            <a:fillRect/>
          </a:stretch>
        </p:blipFill>
        <p:spPr>
          <a:xfrm>
            <a:off x="7107113" y="-803151"/>
            <a:ext cx="2482480" cy="8464301"/>
          </a:xfrm>
          <a:prstGeom prst="rect">
            <a:avLst/>
          </a:prstGeom>
        </p:spPr>
      </p:pic>
      <p:graphicFrame>
        <p:nvGraphicFramePr>
          <p:cNvPr id="4" name="Tabla 3"/>
          <p:cNvGraphicFramePr>
            <a:graphicFrameLocks/>
          </p:cNvGraphicFramePr>
          <p:nvPr>
            <p:extLst>
              <p:ext uri="{D42A27DB-BD31-4B8C-83A1-F6EECF244321}">
                <p14:modId xmlns:p14="http://schemas.microsoft.com/office/powerpoint/2010/main" val="2880628473"/>
              </p:ext>
            </p:extLst>
          </p:nvPr>
        </p:nvGraphicFramePr>
        <p:xfrm>
          <a:off x="201881" y="1261753"/>
          <a:ext cx="8521990" cy="7264861"/>
        </p:xfrm>
        <a:graphic>
          <a:graphicData uri="http://schemas.openxmlformats.org/drawingml/2006/table">
            <a:tbl>
              <a:tblPr firstRow="1" bandRow="1">
                <a:tableStyleId>{5C22544A-7EE6-4342-B048-85BDC9FD1C3A}</a:tableStyleId>
              </a:tblPr>
              <a:tblGrid>
                <a:gridCol w="1482084">
                  <a:extLst>
                    <a:ext uri="{9D8B030D-6E8A-4147-A177-3AD203B41FA5}">
                      <a16:colId xmlns:a16="http://schemas.microsoft.com/office/drawing/2014/main" val="20000"/>
                    </a:ext>
                  </a:extLst>
                </a:gridCol>
                <a:gridCol w="2818475">
                  <a:extLst>
                    <a:ext uri="{9D8B030D-6E8A-4147-A177-3AD203B41FA5}">
                      <a16:colId xmlns:a16="http://schemas.microsoft.com/office/drawing/2014/main" val="20001"/>
                    </a:ext>
                  </a:extLst>
                </a:gridCol>
                <a:gridCol w="1901844">
                  <a:extLst>
                    <a:ext uri="{9D8B030D-6E8A-4147-A177-3AD203B41FA5}">
                      <a16:colId xmlns:a16="http://schemas.microsoft.com/office/drawing/2014/main" val="20002"/>
                    </a:ext>
                  </a:extLst>
                </a:gridCol>
                <a:gridCol w="2319587">
                  <a:extLst>
                    <a:ext uri="{9D8B030D-6E8A-4147-A177-3AD203B41FA5}">
                      <a16:colId xmlns:a16="http://schemas.microsoft.com/office/drawing/2014/main" val="20003"/>
                    </a:ext>
                  </a:extLst>
                </a:gridCol>
              </a:tblGrid>
              <a:tr h="719281">
                <a:tc>
                  <a:txBody>
                    <a:bodyPr/>
                    <a:lstStyle/>
                    <a:p>
                      <a:endParaRPr lang="es-ES_tradnl" sz="140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algn="ctr"/>
                      <a:r>
                        <a:rPr lang="es-ES_tradnl" sz="1100" dirty="0"/>
                        <a:t>Objetivos Específicos (mostrar un ejemplo de  pregunta que realizaron para alcanzar el objetivo)</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100" dirty="0"/>
                        <a:t>Entrevistado(a)</a:t>
                      </a:r>
                      <a:r>
                        <a:rPr lang="es-ES_tradnl" sz="1100" baseline="0" dirty="0"/>
                        <a:t> o Lugar de Investigación</a:t>
                      </a:r>
                      <a:endParaRPr lang="es-ES_tradnl" sz="1100" dirty="0"/>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pPr algn="ctr"/>
                      <a:r>
                        <a:rPr lang="es-ES_tradnl" sz="1100"/>
                        <a:t>Evidencia gráfica o certificada de su realización</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1731998">
                <a:tc>
                  <a:txBody>
                    <a:bodyPr/>
                    <a:lstStyle/>
                    <a:p>
                      <a:r>
                        <a:rPr lang="es-ES_tradnl" sz="1400" dirty="0">
                          <a:solidFill>
                            <a:schemeClr val="bg1"/>
                          </a:solidFill>
                        </a:rPr>
                        <a:t>Entrevista  a</a:t>
                      </a:r>
                      <a:r>
                        <a:rPr lang="es-ES_tradnl" sz="1400" baseline="0" dirty="0">
                          <a:solidFill>
                            <a:schemeClr val="bg1"/>
                          </a:solidFill>
                        </a:rPr>
                        <a:t> Usuario 1</a:t>
                      </a:r>
                      <a:endParaRPr lang="es-ES_tradnl" sz="1400" dirty="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0" indent="0" algn="just">
                        <a:buFont typeface="+mj-lt"/>
                        <a:buNone/>
                      </a:pPr>
                      <a:r>
                        <a:rPr lang="es-ES" sz="1600" b="1" kern="1200" dirty="0">
                          <a:solidFill>
                            <a:schemeClr val="dk1"/>
                          </a:solidFill>
                          <a:effectLst/>
                          <a:latin typeface="+mn-lt"/>
                          <a:ea typeface="+mn-ea"/>
                          <a:cs typeface="+mn-cs"/>
                        </a:rPr>
                        <a:t>Investigar el papel de las empresas en la promoción de la diversidad de género y el trabajo flexible: </a:t>
                      </a:r>
                      <a:r>
                        <a:rPr lang="es-ES" sz="1600" kern="1200" dirty="0">
                          <a:solidFill>
                            <a:schemeClr val="dk1"/>
                          </a:solidFill>
                          <a:effectLst/>
                          <a:latin typeface="+mn-lt"/>
                          <a:ea typeface="+mn-ea"/>
                          <a:cs typeface="+mn-cs"/>
                        </a:rPr>
                        <a:t>¿Qué prácticas de diversidad e inclusión has observado en tu lugar de trabajo? ¿Cómo crees que impactan en el ambiente laboral?</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pPr algn="ctr"/>
                      <a:r>
                        <a:rPr lang="es-ES" sz="1800" b="1" kern="1200" dirty="0">
                          <a:solidFill>
                            <a:schemeClr val="dk1"/>
                          </a:solidFill>
                          <a:effectLst/>
                          <a:latin typeface="+mn-lt"/>
                          <a:ea typeface="+mn-ea"/>
                          <a:cs typeface="+mn-cs"/>
                        </a:rPr>
                        <a:t>Patricia </a:t>
                      </a:r>
                      <a:r>
                        <a:rPr lang="es-ES" sz="1800" b="1" kern="1200" dirty="0" err="1">
                          <a:solidFill>
                            <a:schemeClr val="dk1"/>
                          </a:solidFill>
                          <a:effectLst/>
                          <a:latin typeface="+mn-lt"/>
                          <a:ea typeface="+mn-ea"/>
                          <a:cs typeface="+mn-cs"/>
                        </a:rPr>
                        <a:t>Tosola</a:t>
                      </a:r>
                      <a:r>
                        <a:rPr lang="es-ES" sz="1800" kern="1200" dirty="0">
                          <a:solidFill>
                            <a:schemeClr val="dk1"/>
                          </a:solidFill>
                          <a:effectLst/>
                          <a:latin typeface="+mn-lt"/>
                          <a:ea typeface="+mn-ea"/>
                          <a:cs typeface="+mn-cs"/>
                        </a:rPr>
                        <a:t>, Ejecutiva Inversiones Banco Edwards</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055563">
                <a:tc>
                  <a:txBody>
                    <a:bodyPr/>
                    <a:lstStyle/>
                    <a:p>
                      <a:r>
                        <a:rPr lang="es-ES_tradnl" sz="1400">
                          <a:solidFill>
                            <a:schemeClr val="bg1"/>
                          </a:solidFill>
                        </a:rPr>
                        <a:t>Entrevista</a:t>
                      </a:r>
                      <a:r>
                        <a:rPr lang="es-ES_tradnl" sz="1400" baseline="0">
                          <a:solidFill>
                            <a:schemeClr val="bg1"/>
                          </a:solidFill>
                        </a:rPr>
                        <a:t> a Usuario 2</a:t>
                      </a:r>
                      <a:endParaRPr lang="es-ES_tradnl" sz="140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75000"/>
                      </a:schemeClr>
                    </a:solidFill>
                  </a:tcPr>
                </a:tc>
                <a:tc>
                  <a:txBody>
                    <a:bodyPr/>
                    <a:lstStyle/>
                    <a:p>
                      <a:pPr lvl="0" algn="just"/>
                      <a:r>
                        <a:rPr lang="es-ES" sz="1600" b="1" kern="1200" dirty="0">
                          <a:solidFill>
                            <a:schemeClr val="dk1"/>
                          </a:solidFill>
                          <a:effectLst/>
                          <a:latin typeface="+mn-lt"/>
                          <a:ea typeface="+mn-ea"/>
                          <a:cs typeface="+mn-cs"/>
                        </a:rPr>
                        <a:t>Identificar las barreras socioculturales que enfrentan las mujeres en el mercado laboral de Valparaíso</a:t>
                      </a:r>
                    </a:p>
                    <a:p>
                      <a:pPr lvl="0" algn="just"/>
                      <a:r>
                        <a:rPr lang="es-ES" sz="1600" kern="1200" dirty="0">
                          <a:solidFill>
                            <a:schemeClr val="dk1"/>
                          </a:solidFill>
                          <a:effectLst/>
                          <a:latin typeface="+mn-lt"/>
                          <a:ea typeface="+mn-ea"/>
                          <a:cs typeface="+mn-cs"/>
                        </a:rPr>
                        <a:t>¿Has experimentado alguna forma de discriminación de género en tu búsqueda de empleo o en el lugar de trabajo? Si es así, ¿puedes describirla?</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60000"/>
                        <a:lumOff val="40000"/>
                      </a:schemeClr>
                    </a:solidFill>
                  </a:tcPr>
                </a:tc>
                <a:tc>
                  <a:txBody>
                    <a:bodyPr/>
                    <a:lstStyle/>
                    <a:p>
                      <a:pPr algn="ctr"/>
                      <a:r>
                        <a:rPr lang="es-ES_tradnl" sz="1600" b="1" dirty="0"/>
                        <a:t>Samantha Posada</a:t>
                      </a:r>
                      <a:r>
                        <a:rPr lang="es-ES_tradnl" sz="1600" dirty="0"/>
                        <a:t>, Gerenta Sazón y Sabor, Nuestra Delicia</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1703456">
                <a:tc>
                  <a:txBody>
                    <a:bodyPr/>
                    <a:lstStyle/>
                    <a:p>
                      <a:r>
                        <a:rPr lang="es-ES_tradnl" sz="1400" dirty="0">
                          <a:solidFill>
                            <a:schemeClr val="bg1"/>
                          </a:solidFill>
                        </a:rPr>
                        <a:t>Entrevista a Usuario 3</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algn="ctr"/>
                      <a:r>
                        <a:rPr lang="es-CL" sz="1600" b="1" kern="1200" dirty="0">
                          <a:solidFill>
                            <a:schemeClr val="dk1"/>
                          </a:solidFill>
                          <a:effectLst/>
                          <a:latin typeface="+mn-lt"/>
                          <a:ea typeface="+mn-ea"/>
                          <a:cs typeface="+mn-cs"/>
                        </a:rPr>
                        <a:t>Identificar factores que facilitan o dificultan su empleabilidad</a:t>
                      </a:r>
                      <a:endParaRPr lang="es-CL" sz="1600" kern="1200" dirty="0">
                        <a:solidFill>
                          <a:schemeClr val="dk1"/>
                        </a:solidFill>
                        <a:effectLst/>
                        <a:latin typeface="+mn-lt"/>
                        <a:ea typeface="+mn-ea"/>
                        <a:cs typeface="+mn-cs"/>
                      </a:endParaRPr>
                    </a:p>
                    <a:p>
                      <a:pPr lvl="0" algn="ctr"/>
                      <a:r>
                        <a:rPr lang="es-CL" sz="1600" b="1" kern="1200" dirty="0">
                          <a:solidFill>
                            <a:schemeClr val="dk1"/>
                          </a:solidFill>
                          <a:effectLst/>
                          <a:latin typeface="+mn-lt"/>
                          <a:ea typeface="+mn-ea"/>
                          <a:cs typeface="+mn-cs"/>
                        </a:rPr>
                        <a:t>¿</a:t>
                      </a:r>
                      <a:r>
                        <a:rPr lang="es-CL" sz="1600" kern="1200" dirty="0">
                          <a:solidFill>
                            <a:schemeClr val="dk1"/>
                          </a:solidFill>
                          <a:effectLst/>
                          <a:latin typeface="+mn-lt"/>
                          <a:ea typeface="+mn-ea"/>
                          <a:cs typeface="+mn-cs"/>
                        </a:rPr>
                        <a:t>Qué factores consideras que han facilitado tu acceso al empleo y tu permanencia en el mismo?</a:t>
                      </a:r>
                    </a:p>
                    <a:p>
                      <a:pPr marL="0" indent="0">
                        <a:buFont typeface="+mj-lt"/>
                        <a:buNone/>
                      </a:pP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r>
                        <a:rPr lang="es-CL" sz="1600" kern="1200" dirty="0">
                          <a:solidFill>
                            <a:schemeClr val="dk1"/>
                          </a:solidFill>
                          <a:effectLst/>
                          <a:latin typeface="+mn-lt"/>
                          <a:ea typeface="+mn-ea"/>
                          <a:cs typeface="+mn-cs"/>
                        </a:rPr>
                        <a:t>Claudia Martínez:</a:t>
                      </a: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bl>
          </a:graphicData>
        </a:graphic>
      </p:graphicFrame>
      <p:pic>
        <p:nvPicPr>
          <p:cNvPr id="17" name="Imagen 16">
            <a:extLst>
              <a:ext uri="{FF2B5EF4-FFF2-40B4-BE49-F238E27FC236}">
                <a16:creationId xmlns:a16="http://schemas.microsoft.com/office/drawing/2014/main" id="{23C88DEA-6D35-D1A8-87C8-C6750368F5EC}"/>
              </a:ext>
            </a:extLst>
          </p:cNvPr>
          <p:cNvPicPr>
            <a:picLocks noChangeAspect="1"/>
          </p:cNvPicPr>
          <p:nvPr/>
        </p:nvPicPr>
        <p:blipFill>
          <a:blip r:embed="rId4"/>
          <a:stretch>
            <a:fillRect/>
          </a:stretch>
        </p:blipFill>
        <p:spPr>
          <a:xfrm rot="4563626">
            <a:off x="-356429" y="213764"/>
            <a:ext cx="2304151" cy="1309784"/>
          </a:xfrm>
          <a:prstGeom prst="rect">
            <a:avLst/>
          </a:prstGeom>
        </p:spPr>
      </p:pic>
      <p:sp>
        <p:nvSpPr>
          <p:cNvPr id="2" name="Título 1"/>
          <p:cNvSpPr>
            <a:spLocks noGrp="1"/>
          </p:cNvSpPr>
          <p:nvPr>
            <p:ph type="title" idx="4294967295"/>
          </p:nvPr>
        </p:nvSpPr>
        <p:spPr>
          <a:xfrm>
            <a:off x="118753" y="118753"/>
            <a:ext cx="8229600" cy="1143000"/>
          </a:xfrm>
          <a:noFill/>
          <a:effectLst>
            <a:outerShdw blurRad="50800" dist="50800" dir="5400000" algn="ctr" rotWithShape="0">
              <a:schemeClr val="tx1"/>
            </a:outerShdw>
          </a:effectLst>
        </p:spPr>
        <p:txBody>
          <a:bodyPr>
            <a:normAutofit/>
          </a:bodyPr>
          <a:lstStyle/>
          <a:p>
            <a:r>
              <a:rPr lang="es-ES_tradnl" dirty="0">
                <a:solidFill>
                  <a:schemeClr val="bg1">
                    <a:lumMod val="95000"/>
                  </a:schemeClr>
                </a:solidFill>
                <a:effectLst>
                  <a:outerShdw blurRad="38100" dist="38100" dir="2700000" sx="102000" sy="102000" algn="tl">
                    <a:srgbClr val="000000"/>
                  </a:outerShdw>
                </a:effectLst>
              </a:rPr>
              <a:t>Entrevista</a:t>
            </a:r>
            <a:r>
              <a:rPr lang="es-ES_tradnl" dirty="0">
                <a:solidFill>
                  <a:schemeClr val="accent4">
                    <a:lumMod val="40000"/>
                    <a:lumOff val="60000"/>
                  </a:schemeClr>
                </a:solidFill>
                <a:effectLst>
                  <a:outerShdw blurRad="38100" dist="38100" dir="2700000" algn="tl">
                    <a:srgbClr val="000000"/>
                  </a:outerShdw>
                </a:effectLst>
              </a:rPr>
              <a:t>   </a:t>
            </a:r>
            <a:r>
              <a:rPr lang="es-ES_tradnl" sz="1400" dirty="0">
                <a:solidFill>
                  <a:schemeClr val="accent4">
                    <a:lumMod val="40000"/>
                    <a:lumOff val="60000"/>
                  </a:schemeClr>
                </a:solidFill>
              </a:rPr>
              <a:t>.  t</a:t>
            </a:r>
            <a:endParaRPr lang="es-ES_tradnl" dirty="0">
              <a:solidFill>
                <a:schemeClr val="accent4">
                  <a:lumMod val="40000"/>
                  <a:lumOff val="60000"/>
                </a:schemeClr>
              </a:solidFill>
            </a:endParaRPr>
          </a:p>
        </p:txBody>
      </p:sp>
      <p:sp>
        <p:nvSpPr>
          <p:cNvPr id="3" name="CuadroTexto 2">
            <a:extLst>
              <a:ext uri="{FF2B5EF4-FFF2-40B4-BE49-F238E27FC236}">
                <a16:creationId xmlns:a16="http://schemas.microsoft.com/office/drawing/2014/main" id="{26246426-B13B-2145-4E2D-4B0943018BB1}"/>
              </a:ext>
            </a:extLst>
          </p:cNvPr>
          <p:cNvSpPr txBox="1"/>
          <p:nvPr/>
        </p:nvSpPr>
        <p:spPr>
          <a:xfrm>
            <a:off x="2681416" y="556054"/>
            <a:ext cx="1826279" cy="923330"/>
          </a:xfrm>
          <a:prstGeom prst="rect">
            <a:avLst/>
          </a:prstGeom>
          <a:noFill/>
        </p:spPr>
        <p:txBody>
          <a:bodyPr wrap="square" rtlCol="0">
            <a:spAutoFit/>
          </a:bodyPr>
          <a:lstStyle/>
          <a:p>
            <a:r>
              <a:rPr lang="en-GB" dirty="0"/>
              <a:t>Manuel Perez</a:t>
            </a:r>
          </a:p>
          <a:p>
            <a:endParaRPr lang="en-GB" dirty="0"/>
          </a:p>
          <a:p>
            <a:endParaRPr lang="en-GB" dirty="0"/>
          </a:p>
        </p:txBody>
      </p:sp>
      <p:pic>
        <p:nvPicPr>
          <p:cNvPr id="5" name="Imagen 4">
            <a:extLst>
              <a:ext uri="{FF2B5EF4-FFF2-40B4-BE49-F238E27FC236}">
                <a16:creationId xmlns:a16="http://schemas.microsoft.com/office/drawing/2014/main" id="{9C1D3EF2-57CD-FE13-DCAF-6471672FD5EB}"/>
              </a:ext>
            </a:extLst>
          </p:cNvPr>
          <p:cNvPicPr>
            <a:picLocks noChangeAspect="1"/>
          </p:cNvPicPr>
          <p:nvPr/>
        </p:nvPicPr>
        <p:blipFill>
          <a:blip r:embed="rId5"/>
          <a:srcRect l="12043" r="11679" b="10878"/>
          <a:stretch/>
        </p:blipFill>
        <p:spPr>
          <a:xfrm>
            <a:off x="6919500" y="2316553"/>
            <a:ext cx="1340057" cy="1408460"/>
          </a:xfrm>
          <a:prstGeom prst="rect">
            <a:avLst/>
          </a:prstGeom>
        </p:spPr>
        <p:style>
          <a:lnRef idx="2">
            <a:schemeClr val="dk1"/>
          </a:lnRef>
          <a:fillRef idx="1">
            <a:schemeClr val="lt1"/>
          </a:fillRef>
          <a:effectRef idx="0">
            <a:schemeClr val="dk1"/>
          </a:effectRef>
          <a:fontRef idx="minor">
            <a:schemeClr val="dk1"/>
          </a:fontRef>
        </p:style>
      </p:pic>
      <p:pic>
        <p:nvPicPr>
          <p:cNvPr id="6" name="Imagen 5" descr="La cara de una mujer sonriendo&#10;&#10;Descripción generada automáticamente">
            <a:extLst>
              <a:ext uri="{FF2B5EF4-FFF2-40B4-BE49-F238E27FC236}">
                <a16:creationId xmlns:a16="http://schemas.microsoft.com/office/drawing/2014/main" id="{47315CE5-E767-EAA1-24D7-43EB91664F60}"/>
              </a:ext>
            </a:extLst>
          </p:cNvPr>
          <p:cNvPicPr>
            <a:picLocks noChangeAspect="1"/>
          </p:cNvPicPr>
          <p:nvPr/>
        </p:nvPicPr>
        <p:blipFill>
          <a:blip r:embed="rId6"/>
          <a:srcRect t="1612" b="16190"/>
          <a:stretch/>
        </p:blipFill>
        <p:spPr>
          <a:xfrm>
            <a:off x="6657654" y="4307255"/>
            <a:ext cx="1214445" cy="1747957"/>
          </a:xfrm>
          <a:prstGeom prst="rect">
            <a:avLst/>
          </a:prstGeom>
        </p:spPr>
        <p:style>
          <a:lnRef idx="2">
            <a:schemeClr val="dk1"/>
          </a:lnRef>
          <a:fillRef idx="1">
            <a:schemeClr val="lt1"/>
          </a:fillRef>
          <a:effectRef idx="0">
            <a:schemeClr val="dk1"/>
          </a:effectRef>
          <a:fontRef idx="minor">
            <a:schemeClr val="dk1"/>
          </a:fontRef>
        </p:style>
      </p:pic>
      <p:pic>
        <p:nvPicPr>
          <p:cNvPr id="7" name="Imagen 6">
            <a:extLst>
              <a:ext uri="{FF2B5EF4-FFF2-40B4-BE49-F238E27FC236}">
                <a16:creationId xmlns:a16="http://schemas.microsoft.com/office/drawing/2014/main" id="{E0B33D45-B84D-A82F-2E1D-EAB085877DA9}"/>
              </a:ext>
            </a:extLst>
          </p:cNvPr>
          <p:cNvPicPr>
            <a:picLocks noChangeAspect="1"/>
          </p:cNvPicPr>
          <p:nvPr/>
        </p:nvPicPr>
        <p:blipFill>
          <a:blip r:embed="rId7"/>
          <a:srcRect l="13950" t="7735" r="15622" b="21801"/>
          <a:stretch/>
        </p:blipFill>
        <p:spPr>
          <a:xfrm>
            <a:off x="6973203" y="6865575"/>
            <a:ext cx="1340057" cy="1503842"/>
          </a:xfrm>
          <a:prstGeom prst="rect">
            <a:avLst/>
          </a:prstGeom>
        </p:spPr>
        <p:style>
          <a:lnRef idx="2">
            <a:schemeClr val="dk1"/>
          </a:lnRef>
          <a:fillRef idx="1">
            <a:schemeClr val="lt1"/>
          </a:fillRef>
          <a:effectRef idx="0">
            <a:schemeClr val="dk1"/>
          </a:effectRef>
          <a:fontRef idx="minor">
            <a:schemeClr val="dk1"/>
          </a:fontRef>
        </p:style>
      </p:pic>
      <p:pic>
        <p:nvPicPr>
          <p:cNvPr id="9" name="Imagen 8">
            <a:extLst>
              <a:ext uri="{FF2B5EF4-FFF2-40B4-BE49-F238E27FC236}">
                <a16:creationId xmlns:a16="http://schemas.microsoft.com/office/drawing/2014/main" id="{27ECF924-8ABC-87E4-4118-0CED5D06BBF2}"/>
              </a:ext>
            </a:extLst>
          </p:cNvPr>
          <p:cNvPicPr>
            <a:picLocks noChangeAspect="1"/>
          </p:cNvPicPr>
          <p:nvPr/>
        </p:nvPicPr>
        <p:blipFill>
          <a:blip r:embed="rId8"/>
          <a:stretch>
            <a:fillRect/>
          </a:stretch>
        </p:blipFill>
        <p:spPr>
          <a:xfrm>
            <a:off x="7196417" y="3692972"/>
            <a:ext cx="1527454" cy="312242"/>
          </a:xfrm>
          <a:prstGeom prst="rect">
            <a:avLst/>
          </a:prstGeom>
        </p:spPr>
      </p:pic>
      <p:pic>
        <p:nvPicPr>
          <p:cNvPr id="13" name="Imagen 12">
            <a:extLst>
              <a:ext uri="{FF2B5EF4-FFF2-40B4-BE49-F238E27FC236}">
                <a16:creationId xmlns:a16="http://schemas.microsoft.com/office/drawing/2014/main" id="{F650FF68-6F23-C713-68F4-C370B44D3704}"/>
              </a:ext>
            </a:extLst>
          </p:cNvPr>
          <p:cNvPicPr>
            <a:picLocks noChangeAspect="1"/>
          </p:cNvPicPr>
          <p:nvPr/>
        </p:nvPicPr>
        <p:blipFill>
          <a:blip r:embed="rId9"/>
          <a:stretch>
            <a:fillRect/>
          </a:stretch>
        </p:blipFill>
        <p:spPr>
          <a:xfrm>
            <a:off x="7177124" y="5898547"/>
            <a:ext cx="1296226" cy="470527"/>
          </a:xfrm>
          <a:prstGeom prst="rect">
            <a:avLst/>
          </a:prstGeom>
        </p:spPr>
      </p:pic>
    </p:spTree>
    <p:extLst>
      <p:ext uri="{BB962C8B-B14F-4D97-AF65-F5344CB8AC3E}">
        <p14:creationId xmlns:p14="http://schemas.microsoft.com/office/powerpoint/2010/main" val="278150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9FB48545-9284-33A2-8F68-F6C907AC07F4}"/>
              </a:ext>
            </a:extLst>
          </p:cNvPr>
          <p:cNvPicPr>
            <a:picLocks noChangeAspect="1"/>
          </p:cNvPicPr>
          <p:nvPr/>
        </p:nvPicPr>
        <p:blipFill>
          <a:blip r:embed="rId3"/>
          <a:stretch>
            <a:fillRect/>
          </a:stretch>
        </p:blipFill>
        <p:spPr>
          <a:xfrm>
            <a:off x="7107113" y="-803151"/>
            <a:ext cx="2482480" cy="8464301"/>
          </a:xfrm>
          <a:prstGeom prst="rect">
            <a:avLst/>
          </a:prstGeom>
        </p:spPr>
      </p:pic>
      <p:graphicFrame>
        <p:nvGraphicFramePr>
          <p:cNvPr id="4" name="Tabla 3"/>
          <p:cNvGraphicFramePr>
            <a:graphicFrameLocks/>
          </p:cNvGraphicFramePr>
          <p:nvPr>
            <p:extLst>
              <p:ext uri="{D42A27DB-BD31-4B8C-83A1-F6EECF244321}">
                <p14:modId xmlns:p14="http://schemas.microsoft.com/office/powerpoint/2010/main" val="1282387057"/>
              </p:ext>
            </p:extLst>
          </p:nvPr>
        </p:nvGraphicFramePr>
        <p:xfrm>
          <a:off x="148197" y="959842"/>
          <a:ext cx="8605118" cy="6122770"/>
        </p:xfrm>
        <a:graphic>
          <a:graphicData uri="http://schemas.openxmlformats.org/drawingml/2006/table">
            <a:tbl>
              <a:tblPr firstRow="1" bandRow="1">
                <a:tableStyleId>{5C22544A-7EE6-4342-B048-85BDC9FD1C3A}</a:tableStyleId>
              </a:tblPr>
              <a:tblGrid>
                <a:gridCol w="1496541">
                  <a:extLst>
                    <a:ext uri="{9D8B030D-6E8A-4147-A177-3AD203B41FA5}">
                      <a16:colId xmlns:a16="http://schemas.microsoft.com/office/drawing/2014/main" val="20000"/>
                    </a:ext>
                  </a:extLst>
                </a:gridCol>
                <a:gridCol w="2845968">
                  <a:extLst>
                    <a:ext uri="{9D8B030D-6E8A-4147-A177-3AD203B41FA5}">
                      <a16:colId xmlns:a16="http://schemas.microsoft.com/office/drawing/2014/main" val="20001"/>
                    </a:ext>
                  </a:extLst>
                </a:gridCol>
                <a:gridCol w="1920396">
                  <a:extLst>
                    <a:ext uri="{9D8B030D-6E8A-4147-A177-3AD203B41FA5}">
                      <a16:colId xmlns:a16="http://schemas.microsoft.com/office/drawing/2014/main" val="20002"/>
                    </a:ext>
                  </a:extLst>
                </a:gridCol>
                <a:gridCol w="2342213">
                  <a:extLst>
                    <a:ext uri="{9D8B030D-6E8A-4147-A177-3AD203B41FA5}">
                      <a16:colId xmlns:a16="http://schemas.microsoft.com/office/drawing/2014/main" val="20003"/>
                    </a:ext>
                  </a:extLst>
                </a:gridCol>
              </a:tblGrid>
              <a:tr h="666026">
                <a:tc>
                  <a:txBody>
                    <a:bodyPr/>
                    <a:lstStyle/>
                    <a:p>
                      <a:endParaRPr lang="es-ES_tradnl" sz="140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algn="ctr"/>
                      <a:r>
                        <a:rPr lang="es-ES_tradnl" sz="1100" dirty="0"/>
                        <a:t>Objetivos Específicos (mostrar un ejemplo de  pregunta que realizaron para alcanzar el objetivo)</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100" dirty="0"/>
                        <a:t>Entrevistado(a)</a:t>
                      </a:r>
                      <a:r>
                        <a:rPr lang="es-ES_tradnl" sz="1100" baseline="0" dirty="0"/>
                        <a:t> o Lugar de Investigación</a:t>
                      </a:r>
                      <a:endParaRPr lang="es-ES_tradnl" sz="1100" dirty="0"/>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pPr algn="ctr"/>
                      <a:r>
                        <a:rPr lang="es-ES_tradnl" sz="1100"/>
                        <a:t>Evidencia gráfica o certificada de su realización</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1603761">
                <a:tc>
                  <a:txBody>
                    <a:bodyPr/>
                    <a:lstStyle/>
                    <a:p>
                      <a:r>
                        <a:rPr lang="es-ES_tradnl" sz="1400" dirty="0">
                          <a:solidFill>
                            <a:schemeClr val="bg1"/>
                          </a:solidFill>
                        </a:rPr>
                        <a:t>Entrevista  a</a:t>
                      </a:r>
                      <a:r>
                        <a:rPr lang="es-ES_tradnl" sz="1400" baseline="0" dirty="0">
                          <a:solidFill>
                            <a:schemeClr val="bg1"/>
                          </a:solidFill>
                        </a:rPr>
                        <a:t> Usuario 1</a:t>
                      </a:r>
                      <a:endParaRPr lang="es-ES_tradnl" sz="1400" dirty="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0" indent="0" algn="just">
                        <a:buFont typeface="+mj-lt"/>
                        <a:buNone/>
                      </a:pPr>
                      <a:r>
                        <a:rPr lang="es-ES" sz="1600" b="1" dirty="0"/>
                        <a:t>Relevancia de la Capacitación. en herramientas tecnológicas.</a:t>
                      </a:r>
                    </a:p>
                    <a:p>
                      <a:pPr marL="0" indent="0" algn="just">
                        <a:buFont typeface="+mj-lt"/>
                        <a:buNone/>
                      </a:pPr>
                      <a:r>
                        <a:rPr lang="es-ES" sz="1600" dirty="0"/>
                        <a:t>"Aprender a usar herramientas como Photoshop y Excel me ha permitido mantenerme en el negocio."</a:t>
                      </a:r>
                      <a:endParaRPr lang="es-ES" sz="1600" kern="1200" dirty="0">
                        <a:solidFill>
                          <a:schemeClr val="dk1"/>
                        </a:solidFill>
                        <a:effectLst/>
                        <a:latin typeface="+mn-lt"/>
                        <a:ea typeface="+mn-ea"/>
                        <a:cs typeface="+mn-cs"/>
                      </a:endParaRP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pPr algn="ctr"/>
                      <a:r>
                        <a:rPr lang="es-ES" sz="1800" b="1" kern="1200" dirty="0">
                          <a:solidFill>
                            <a:schemeClr val="dk1"/>
                          </a:solidFill>
                          <a:effectLst/>
                          <a:latin typeface="+mn-lt"/>
                          <a:ea typeface="+mn-ea"/>
                          <a:cs typeface="+mn-cs"/>
                        </a:rPr>
                        <a:t>Karen Huerta</a:t>
                      </a:r>
                      <a:r>
                        <a:rPr lang="es-ES" sz="1800" kern="1200" dirty="0">
                          <a:solidFill>
                            <a:schemeClr val="dk1"/>
                          </a:solidFill>
                          <a:effectLst/>
                          <a:latin typeface="+mn-lt"/>
                          <a:ea typeface="+mn-ea"/>
                          <a:cs typeface="+mn-cs"/>
                        </a:rPr>
                        <a:t>, Comerciante Feria de Artesanía “Puerto Principal”</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418219">
                <a:tc>
                  <a:txBody>
                    <a:bodyPr/>
                    <a:lstStyle/>
                    <a:p>
                      <a:r>
                        <a:rPr lang="es-ES_tradnl" sz="1400">
                          <a:solidFill>
                            <a:schemeClr val="bg1"/>
                          </a:solidFill>
                        </a:rPr>
                        <a:t>Entrevista</a:t>
                      </a:r>
                      <a:r>
                        <a:rPr lang="es-ES_tradnl" sz="1400" baseline="0">
                          <a:solidFill>
                            <a:schemeClr val="bg1"/>
                          </a:solidFill>
                        </a:rPr>
                        <a:t> a Usuario 2</a:t>
                      </a:r>
                      <a:endParaRPr lang="es-ES_tradnl" sz="1400">
                        <a:solidFill>
                          <a:schemeClr val="bg1"/>
                        </a:solidFill>
                      </a:endParaRP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75000"/>
                      </a:schemeClr>
                    </a:solidFill>
                  </a:tcPr>
                </a:tc>
                <a:tc>
                  <a:txBody>
                    <a:bodyPr/>
                    <a:lstStyle/>
                    <a:p>
                      <a:pPr lvl="0" algn="just"/>
                      <a:r>
                        <a:rPr lang="es-ES" sz="1600" b="1" dirty="0"/>
                        <a:t>Discriminación y Estereotipos de Género</a:t>
                      </a:r>
                      <a:r>
                        <a:rPr lang="es-ES" sz="1600" dirty="0"/>
                        <a:t>“</a:t>
                      </a:r>
                    </a:p>
                    <a:p>
                      <a:pPr lvl="0" algn="just"/>
                      <a:r>
                        <a:rPr lang="es-ES" sz="1600" dirty="0"/>
                        <a:t>En el ámbito académico, hay una expectativa de que las mujeres se dediquen más a la docencia que a la investigación." </a:t>
                      </a:r>
                      <a:endParaRPr lang="es-ES" sz="1600" kern="1200" dirty="0">
                        <a:solidFill>
                          <a:schemeClr val="dk1"/>
                        </a:solidFill>
                        <a:effectLst/>
                        <a:latin typeface="+mn-lt"/>
                        <a:ea typeface="+mn-ea"/>
                        <a:cs typeface="+mn-cs"/>
                      </a:endParaRP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60000"/>
                        <a:lumOff val="40000"/>
                      </a:schemeClr>
                    </a:solidFill>
                  </a:tcPr>
                </a:tc>
                <a:tc>
                  <a:txBody>
                    <a:bodyPr/>
                    <a:lstStyle/>
                    <a:p>
                      <a:pPr algn="ctr"/>
                      <a:r>
                        <a:rPr lang="es-ES_tradnl" sz="1600" b="1" dirty="0"/>
                        <a:t>Jenifer Ceballos</a:t>
                      </a:r>
                      <a:r>
                        <a:rPr lang="es-ES_tradnl" sz="1600" dirty="0"/>
                        <a:t>, </a:t>
                      </a:r>
                    </a:p>
                    <a:p>
                      <a:pPr algn="ctr"/>
                      <a:r>
                        <a:rPr lang="es-ES_tradnl" sz="1600" dirty="0"/>
                        <a:t>Licenciada en Historia: área de Extensión Universidad Federico Santa María.</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2321363">
                <a:tc>
                  <a:txBody>
                    <a:bodyPr/>
                    <a:lstStyle/>
                    <a:p>
                      <a:r>
                        <a:rPr lang="es-ES_tradnl" sz="1400" dirty="0">
                          <a:solidFill>
                            <a:schemeClr val="bg1"/>
                          </a:solidFill>
                        </a:rPr>
                        <a:t>Entrevista a Usuario 3</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algn="ctr"/>
                      <a:r>
                        <a:rPr lang="es-CL" sz="1600" b="1" kern="1200" dirty="0">
                          <a:solidFill>
                            <a:schemeClr val="dk1"/>
                          </a:solidFill>
                          <a:effectLst/>
                          <a:latin typeface="+mn-lt"/>
                          <a:ea typeface="+mn-ea"/>
                          <a:cs typeface="+mn-cs"/>
                        </a:rPr>
                        <a:t>Capacitación en Habilidades Blandas.</a:t>
                      </a:r>
                      <a:endParaRPr lang="es-CL" sz="1600" kern="1200" dirty="0">
                        <a:solidFill>
                          <a:schemeClr val="dk1"/>
                        </a:solidFill>
                        <a:effectLst/>
                        <a:latin typeface="+mn-lt"/>
                        <a:ea typeface="+mn-ea"/>
                        <a:cs typeface="+mn-cs"/>
                      </a:endParaRPr>
                    </a:p>
                    <a:p>
                      <a:pPr lvl="0" algn="just"/>
                      <a:r>
                        <a:rPr lang="es-ES" sz="1400" b="0" kern="1200" dirty="0">
                          <a:solidFill>
                            <a:schemeClr val="dk1"/>
                          </a:solidFill>
                          <a:effectLst/>
                          <a:latin typeface="+mn-lt"/>
                          <a:ea typeface="+mn-ea"/>
                          <a:cs typeface="+mn-cs"/>
                        </a:rPr>
                        <a:t>Sí, he participado en programas de capacitación en manejo psicológico, lo cual    complementa mis conocimientos como abogada, especialmente en la relación y entendimiento entre las partes involucradas en un conflicto</a:t>
                      </a:r>
                      <a:endParaRPr lang="es-ES_tradnl" sz="1400" b="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r>
                        <a:rPr lang="es-CL" sz="1600" b="1" kern="1200" dirty="0">
                          <a:solidFill>
                            <a:schemeClr val="dk1"/>
                          </a:solidFill>
                          <a:effectLst/>
                          <a:latin typeface="+mn-lt"/>
                          <a:ea typeface="+mn-ea"/>
                          <a:cs typeface="+mn-cs"/>
                        </a:rPr>
                        <a:t>Barbara Riveros</a:t>
                      </a:r>
                      <a:r>
                        <a:rPr lang="es-CL" sz="1600" kern="1200" dirty="0">
                          <a:solidFill>
                            <a:schemeClr val="dk1"/>
                          </a:solidFill>
                          <a:effectLst/>
                          <a:latin typeface="+mn-lt"/>
                          <a:ea typeface="+mn-ea"/>
                          <a:cs typeface="+mn-cs"/>
                        </a:rPr>
                        <a:t>: </a:t>
                      </a:r>
                    </a:p>
                    <a:p>
                      <a:r>
                        <a:rPr lang="es-CL" sz="1600" kern="1200" dirty="0">
                          <a:solidFill>
                            <a:schemeClr val="dk1"/>
                          </a:solidFill>
                          <a:effectLst/>
                          <a:latin typeface="+mn-lt"/>
                          <a:ea typeface="+mn-ea"/>
                          <a:cs typeface="+mn-cs"/>
                        </a:rPr>
                        <a:t>Abogada  Universidad de Valparaíso , Experta en Derecho Civil Y Familiar.</a:t>
                      </a: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bl>
          </a:graphicData>
        </a:graphic>
      </p:graphicFrame>
      <p:pic>
        <p:nvPicPr>
          <p:cNvPr id="17" name="Imagen 16">
            <a:extLst>
              <a:ext uri="{FF2B5EF4-FFF2-40B4-BE49-F238E27FC236}">
                <a16:creationId xmlns:a16="http://schemas.microsoft.com/office/drawing/2014/main" id="{23C88DEA-6D35-D1A8-87C8-C6750368F5EC}"/>
              </a:ext>
            </a:extLst>
          </p:cNvPr>
          <p:cNvPicPr>
            <a:picLocks noChangeAspect="1"/>
          </p:cNvPicPr>
          <p:nvPr/>
        </p:nvPicPr>
        <p:blipFill>
          <a:blip r:embed="rId4"/>
          <a:stretch>
            <a:fillRect/>
          </a:stretch>
        </p:blipFill>
        <p:spPr>
          <a:xfrm rot="4563626">
            <a:off x="-356429" y="213764"/>
            <a:ext cx="2304151" cy="1309784"/>
          </a:xfrm>
          <a:prstGeom prst="rect">
            <a:avLst/>
          </a:prstGeom>
        </p:spPr>
      </p:pic>
      <p:sp>
        <p:nvSpPr>
          <p:cNvPr id="2" name="Título 1"/>
          <p:cNvSpPr>
            <a:spLocks noGrp="1"/>
          </p:cNvSpPr>
          <p:nvPr>
            <p:ph type="title" idx="4294967295"/>
          </p:nvPr>
        </p:nvSpPr>
        <p:spPr>
          <a:xfrm>
            <a:off x="118753" y="118753"/>
            <a:ext cx="8229600" cy="1143000"/>
          </a:xfrm>
          <a:noFill/>
          <a:effectLst>
            <a:outerShdw blurRad="50800" dist="50800" dir="5400000" algn="ctr" rotWithShape="0">
              <a:schemeClr val="tx1"/>
            </a:outerShdw>
          </a:effectLst>
        </p:spPr>
        <p:txBody>
          <a:bodyPr>
            <a:normAutofit/>
          </a:bodyPr>
          <a:lstStyle/>
          <a:p>
            <a:r>
              <a:rPr lang="es-ES_tradnl" dirty="0">
                <a:solidFill>
                  <a:schemeClr val="bg1">
                    <a:lumMod val="95000"/>
                  </a:schemeClr>
                </a:solidFill>
                <a:effectLst>
                  <a:outerShdw blurRad="38100" dist="38100" dir="2700000" sx="102000" sy="102000" algn="tl">
                    <a:srgbClr val="000000"/>
                  </a:outerShdw>
                </a:effectLst>
              </a:rPr>
              <a:t>Entrevista</a:t>
            </a:r>
            <a:r>
              <a:rPr lang="es-ES_tradnl" dirty="0">
                <a:solidFill>
                  <a:schemeClr val="accent4">
                    <a:lumMod val="40000"/>
                    <a:lumOff val="60000"/>
                  </a:schemeClr>
                </a:solidFill>
                <a:effectLst>
                  <a:outerShdw blurRad="38100" dist="38100" dir="2700000" algn="tl">
                    <a:srgbClr val="000000"/>
                  </a:outerShdw>
                </a:effectLst>
              </a:rPr>
              <a:t>   </a:t>
            </a:r>
            <a:r>
              <a:rPr lang="es-ES_tradnl" sz="1400" dirty="0">
                <a:solidFill>
                  <a:schemeClr val="accent4">
                    <a:lumMod val="40000"/>
                    <a:lumOff val="60000"/>
                  </a:schemeClr>
                </a:solidFill>
              </a:rPr>
              <a:t>.  t</a:t>
            </a:r>
            <a:endParaRPr lang="es-ES_tradnl" dirty="0">
              <a:solidFill>
                <a:schemeClr val="accent4">
                  <a:lumMod val="40000"/>
                  <a:lumOff val="60000"/>
                </a:schemeClr>
              </a:solidFill>
            </a:endParaRPr>
          </a:p>
        </p:txBody>
      </p:sp>
      <p:sp>
        <p:nvSpPr>
          <p:cNvPr id="3" name="CuadroTexto 2">
            <a:extLst>
              <a:ext uri="{FF2B5EF4-FFF2-40B4-BE49-F238E27FC236}">
                <a16:creationId xmlns:a16="http://schemas.microsoft.com/office/drawing/2014/main" id="{26246426-B13B-2145-4E2D-4B0943018BB1}"/>
              </a:ext>
            </a:extLst>
          </p:cNvPr>
          <p:cNvSpPr txBox="1"/>
          <p:nvPr/>
        </p:nvSpPr>
        <p:spPr>
          <a:xfrm>
            <a:off x="2681416" y="556054"/>
            <a:ext cx="1826279" cy="646331"/>
          </a:xfrm>
          <a:prstGeom prst="rect">
            <a:avLst/>
          </a:prstGeom>
          <a:noFill/>
        </p:spPr>
        <p:txBody>
          <a:bodyPr wrap="square" rtlCol="0">
            <a:spAutoFit/>
          </a:bodyPr>
          <a:lstStyle/>
          <a:p>
            <a:r>
              <a:rPr lang="en-GB" dirty="0"/>
              <a:t>Felipe Godoy</a:t>
            </a:r>
          </a:p>
          <a:p>
            <a:endParaRPr lang="en-GB" dirty="0"/>
          </a:p>
        </p:txBody>
      </p:sp>
      <p:pic>
        <p:nvPicPr>
          <p:cNvPr id="9" name="Imagen 8">
            <a:extLst>
              <a:ext uri="{FF2B5EF4-FFF2-40B4-BE49-F238E27FC236}">
                <a16:creationId xmlns:a16="http://schemas.microsoft.com/office/drawing/2014/main" id="{5623C3A1-710D-AC3D-2FF3-68CB29D58257}"/>
              </a:ext>
            </a:extLst>
          </p:cNvPr>
          <p:cNvPicPr>
            <a:picLocks noChangeAspect="1"/>
          </p:cNvPicPr>
          <p:nvPr/>
        </p:nvPicPr>
        <p:blipFill>
          <a:blip r:embed="rId5"/>
          <a:stretch>
            <a:fillRect/>
          </a:stretch>
        </p:blipFill>
        <p:spPr>
          <a:xfrm>
            <a:off x="6628010" y="1753742"/>
            <a:ext cx="996905" cy="1216603"/>
          </a:xfrm>
          <a:prstGeom prst="rect">
            <a:avLst/>
          </a:prstGeom>
        </p:spPr>
        <p:style>
          <a:lnRef idx="2">
            <a:schemeClr val="dk1"/>
          </a:lnRef>
          <a:fillRef idx="1">
            <a:schemeClr val="lt1"/>
          </a:fillRef>
          <a:effectRef idx="0">
            <a:schemeClr val="dk1"/>
          </a:effectRef>
          <a:fontRef idx="minor">
            <a:schemeClr val="dk1"/>
          </a:fontRef>
        </p:style>
      </p:pic>
      <p:pic>
        <p:nvPicPr>
          <p:cNvPr id="11" name="Imagen 10">
            <a:extLst>
              <a:ext uri="{FF2B5EF4-FFF2-40B4-BE49-F238E27FC236}">
                <a16:creationId xmlns:a16="http://schemas.microsoft.com/office/drawing/2014/main" id="{D5CD546A-0C03-4746-8916-011A9E15CB12}"/>
              </a:ext>
            </a:extLst>
          </p:cNvPr>
          <p:cNvPicPr>
            <a:picLocks noChangeAspect="1"/>
          </p:cNvPicPr>
          <p:nvPr/>
        </p:nvPicPr>
        <p:blipFill>
          <a:blip r:embed="rId6"/>
          <a:stretch>
            <a:fillRect/>
          </a:stretch>
        </p:blipFill>
        <p:spPr>
          <a:xfrm>
            <a:off x="7407563" y="2211704"/>
            <a:ext cx="930360" cy="870947"/>
          </a:xfrm>
          <a:prstGeom prst="rect">
            <a:avLst/>
          </a:prstGeom>
        </p:spPr>
      </p:pic>
      <p:pic>
        <p:nvPicPr>
          <p:cNvPr id="15" name="Imagen 14">
            <a:extLst>
              <a:ext uri="{FF2B5EF4-FFF2-40B4-BE49-F238E27FC236}">
                <a16:creationId xmlns:a16="http://schemas.microsoft.com/office/drawing/2014/main" id="{AF0D026D-B0CC-6F02-FE32-8223E7805BA6}"/>
              </a:ext>
            </a:extLst>
          </p:cNvPr>
          <p:cNvPicPr>
            <a:picLocks noChangeAspect="1"/>
          </p:cNvPicPr>
          <p:nvPr/>
        </p:nvPicPr>
        <p:blipFill>
          <a:blip r:embed="rId7"/>
          <a:stretch>
            <a:fillRect/>
          </a:stretch>
        </p:blipFill>
        <p:spPr>
          <a:xfrm>
            <a:off x="6628010" y="3394124"/>
            <a:ext cx="1244733" cy="1117783"/>
          </a:xfrm>
          <a:prstGeom prst="rect">
            <a:avLst/>
          </a:prstGeom>
        </p:spPr>
        <p:style>
          <a:lnRef idx="2">
            <a:schemeClr val="dk1"/>
          </a:lnRef>
          <a:fillRef idx="1">
            <a:schemeClr val="lt1"/>
          </a:fillRef>
          <a:effectRef idx="0">
            <a:schemeClr val="dk1"/>
          </a:effectRef>
          <a:fontRef idx="minor">
            <a:schemeClr val="dk1"/>
          </a:fontRef>
        </p:style>
      </p:pic>
      <p:pic>
        <p:nvPicPr>
          <p:cNvPr id="13" name="Imagen 12">
            <a:extLst>
              <a:ext uri="{FF2B5EF4-FFF2-40B4-BE49-F238E27FC236}">
                <a16:creationId xmlns:a16="http://schemas.microsoft.com/office/drawing/2014/main" id="{890AF076-E37E-1BDA-1378-2BE2D0C75938}"/>
              </a:ext>
            </a:extLst>
          </p:cNvPr>
          <p:cNvPicPr>
            <a:picLocks noChangeAspect="1"/>
          </p:cNvPicPr>
          <p:nvPr/>
        </p:nvPicPr>
        <p:blipFill>
          <a:blip r:embed="rId8"/>
          <a:stretch>
            <a:fillRect/>
          </a:stretch>
        </p:blipFill>
        <p:spPr>
          <a:xfrm>
            <a:off x="6843424" y="4080119"/>
            <a:ext cx="1702255" cy="482652"/>
          </a:xfrm>
          <a:prstGeom prst="rect">
            <a:avLst/>
          </a:prstGeom>
        </p:spPr>
      </p:pic>
      <p:pic>
        <p:nvPicPr>
          <p:cNvPr id="16" name="Imagen 15">
            <a:extLst>
              <a:ext uri="{FF2B5EF4-FFF2-40B4-BE49-F238E27FC236}">
                <a16:creationId xmlns:a16="http://schemas.microsoft.com/office/drawing/2014/main" id="{71D882A6-87FC-AA0E-635C-EE8C3FEA966A}"/>
              </a:ext>
            </a:extLst>
          </p:cNvPr>
          <p:cNvPicPr>
            <a:picLocks noChangeAspect="1"/>
          </p:cNvPicPr>
          <p:nvPr/>
        </p:nvPicPr>
        <p:blipFill>
          <a:blip r:embed="rId9"/>
          <a:stretch>
            <a:fillRect/>
          </a:stretch>
        </p:blipFill>
        <p:spPr>
          <a:xfrm>
            <a:off x="6628010" y="5174904"/>
            <a:ext cx="1702255" cy="1465688"/>
          </a:xfrm>
          <a:prstGeom prst="rect">
            <a:avLst/>
          </a:prstGeom>
        </p:spPr>
      </p:pic>
    </p:spTree>
    <p:extLst>
      <p:ext uri="{BB962C8B-B14F-4D97-AF65-F5344CB8AC3E}">
        <p14:creationId xmlns:p14="http://schemas.microsoft.com/office/powerpoint/2010/main" val="426820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8D1063-E849-3CC4-78B4-FF396C655A64}"/>
              </a:ext>
            </a:extLst>
          </p:cNvPr>
          <p:cNvPicPr>
            <a:picLocks noChangeAspect="1"/>
          </p:cNvPicPr>
          <p:nvPr/>
        </p:nvPicPr>
        <p:blipFill>
          <a:blip r:embed="rId3"/>
          <a:stretch>
            <a:fillRect/>
          </a:stretch>
        </p:blipFill>
        <p:spPr>
          <a:xfrm>
            <a:off x="7107113" y="-803151"/>
            <a:ext cx="2482480" cy="8464301"/>
          </a:xfrm>
          <a:prstGeom prst="rect">
            <a:avLst/>
          </a:prstGeom>
        </p:spPr>
      </p:pic>
      <p:pic>
        <p:nvPicPr>
          <p:cNvPr id="6" name="Imagen 5">
            <a:extLst>
              <a:ext uri="{FF2B5EF4-FFF2-40B4-BE49-F238E27FC236}">
                <a16:creationId xmlns:a16="http://schemas.microsoft.com/office/drawing/2014/main" id="{501EC413-F564-7DCE-A5A6-A6983035783D}"/>
              </a:ext>
            </a:extLst>
          </p:cNvPr>
          <p:cNvPicPr>
            <a:picLocks noChangeAspect="1"/>
          </p:cNvPicPr>
          <p:nvPr/>
        </p:nvPicPr>
        <p:blipFill>
          <a:blip r:embed="rId4"/>
          <a:stretch>
            <a:fillRect/>
          </a:stretch>
        </p:blipFill>
        <p:spPr>
          <a:xfrm rot="4563626">
            <a:off x="-356429" y="213764"/>
            <a:ext cx="2304151" cy="1309784"/>
          </a:xfrm>
          <a:prstGeom prst="rect">
            <a:avLst/>
          </a:prstGeom>
        </p:spPr>
      </p:pic>
      <p:sp>
        <p:nvSpPr>
          <p:cNvPr id="8" name="Título 1">
            <a:extLst>
              <a:ext uri="{FF2B5EF4-FFF2-40B4-BE49-F238E27FC236}">
                <a16:creationId xmlns:a16="http://schemas.microsoft.com/office/drawing/2014/main" id="{F1C929F3-ADD6-5D85-9B9F-C5ADD111763D}"/>
              </a:ext>
            </a:extLst>
          </p:cNvPr>
          <p:cNvSpPr txBox="1">
            <a:spLocks/>
          </p:cNvSpPr>
          <p:nvPr/>
        </p:nvSpPr>
        <p:spPr>
          <a:xfrm>
            <a:off x="118753" y="118753"/>
            <a:ext cx="8229600" cy="1143000"/>
          </a:xfrm>
          <a:prstGeom prst="rect">
            <a:avLst/>
          </a:prstGeom>
          <a:noFill/>
          <a:effectLst>
            <a:outerShdw blurRad="50800" dist="50800" dir="5400000" algn="ctr" rotWithShape="0">
              <a:schemeClr val="tx1"/>
            </a:outerShdw>
          </a:effectLst>
        </p:spPr>
        <p:txBody>
          <a:bodyPr vert="horz" lIns="91440" tIns="45720" rIns="91440" bIns="45720" rtlCol="0" anchor="ctr">
            <a:normAutofit/>
          </a:bodyPr>
          <a:lst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a:lstStyle>
          <a:p>
            <a:r>
              <a:rPr lang="es-ES_tradnl">
                <a:solidFill>
                  <a:schemeClr val="bg1">
                    <a:lumMod val="95000"/>
                  </a:schemeClr>
                </a:solidFill>
                <a:effectLst>
                  <a:outerShdw blurRad="38100" dist="38100" dir="2700000" sx="102000" sy="102000" algn="tl">
                    <a:srgbClr val="000000"/>
                  </a:outerShdw>
                </a:effectLst>
              </a:rPr>
              <a:t>Entrevista</a:t>
            </a:r>
            <a:r>
              <a:rPr lang="es-ES_tradnl">
                <a:solidFill>
                  <a:schemeClr val="accent4">
                    <a:lumMod val="40000"/>
                    <a:lumOff val="60000"/>
                  </a:schemeClr>
                </a:solidFill>
                <a:effectLst>
                  <a:outerShdw blurRad="38100" dist="38100" dir="2700000" algn="tl">
                    <a:srgbClr val="000000"/>
                  </a:outerShdw>
                </a:effectLst>
              </a:rPr>
              <a:t>   </a:t>
            </a:r>
            <a:r>
              <a:rPr lang="es-ES_tradnl" sz="1400">
                <a:solidFill>
                  <a:schemeClr val="accent4">
                    <a:lumMod val="40000"/>
                    <a:lumOff val="60000"/>
                  </a:schemeClr>
                </a:solidFill>
              </a:rPr>
              <a:t>.  t</a:t>
            </a:r>
            <a:endParaRPr lang="es-ES_tradnl" dirty="0">
              <a:solidFill>
                <a:schemeClr val="accent4">
                  <a:lumMod val="40000"/>
                  <a:lumOff val="60000"/>
                </a:scheme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2602965730"/>
              </p:ext>
            </p:extLst>
          </p:nvPr>
        </p:nvGraphicFramePr>
        <p:xfrm>
          <a:off x="555947" y="945136"/>
          <a:ext cx="8032106" cy="5410200"/>
        </p:xfrm>
        <a:graphic>
          <a:graphicData uri="http://schemas.openxmlformats.org/drawingml/2006/table">
            <a:tbl>
              <a:tblPr firstRow="1" bandRow="1">
                <a:tableStyleId>{5C22544A-7EE6-4342-B048-85BDC9FD1C3A}</a:tableStyleId>
              </a:tblPr>
              <a:tblGrid>
                <a:gridCol w="1396887">
                  <a:extLst>
                    <a:ext uri="{9D8B030D-6E8A-4147-A177-3AD203B41FA5}">
                      <a16:colId xmlns:a16="http://schemas.microsoft.com/office/drawing/2014/main" val="20000"/>
                    </a:ext>
                  </a:extLst>
                </a:gridCol>
                <a:gridCol w="2619166">
                  <a:extLst>
                    <a:ext uri="{9D8B030D-6E8A-4147-A177-3AD203B41FA5}">
                      <a16:colId xmlns:a16="http://schemas.microsoft.com/office/drawing/2014/main" val="20001"/>
                    </a:ext>
                  </a:extLst>
                </a:gridCol>
                <a:gridCol w="1829808">
                  <a:extLst>
                    <a:ext uri="{9D8B030D-6E8A-4147-A177-3AD203B41FA5}">
                      <a16:colId xmlns:a16="http://schemas.microsoft.com/office/drawing/2014/main" val="20002"/>
                    </a:ext>
                  </a:extLst>
                </a:gridCol>
                <a:gridCol w="2186245">
                  <a:extLst>
                    <a:ext uri="{9D8B030D-6E8A-4147-A177-3AD203B41FA5}">
                      <a16:colId xmlns:a16="http://schemas.microsoft.com/office/drawing/2014/main" val="20003"/>
                    </a:ext>
                  </a:extLst>
                </a:gridCol>
              </a:tblGrid>
              <a:tr h="548640">
                <a:tc>
                  <a:txBody>
                    <a:bodyPr/>
                    <a:lstStyle/>
                    <a:p>
                      <a:endParaRPr lang="es-ES_tradnl" sz="140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noFill/>
                  </a:tcPr>
                </a:tc>
                <a:tc>
                  <a:txBody>
                    <a:bodyPr/>
                    <a:lstStyle/>
                    <a:p>
                      <a:pPr algn="ctr"/>
                      <a:r>
                        <a:rPr lang="es-ES_tradnl" sz="1100" dirty="0"/>
                        <a:t>Objetivos Específicos (mostrar un ejemplo de  pregunta que realizaron para alcanzar el objetivo)</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sz="1100"/>
                        <a:t>Entrevistado(a)</a:t>
                      </a:r>
                      <a:r>
                        <a:rPr lang="es-ES_tradnl" sz="1100" baseline="0"/>
                        <a:t> o Lugar de Investigación</a:t>
                      </a:r>
                      <a:endParaRPr lang="es-ES_tradnl" sz="1100"/>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75000"/>
                      </a:schemeClr>
                    </a:solidFill>
                  </a:tcPr>
                </a:tc>
                <a:tc>
                  <a:txBody>
                    <a:bodyPr/>
                    <a:lstStyle/>
                    <a:p>
                      <a:pPr algn="ctr"/>
                      <a:r>
                        <a:rPr lang="es-ES_tradnl" sz="1100"/>
                        <a:t>Evidencia gráfica o certificada de su realización</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1087821">
                <a:tc>
                  <a:txBody>
                    <a:bodyPr/>
                    <a:lstStyle/>
                    <a:p>
                      <a:r>
                        <a:rPr lang="es-ES_tradnl" sz="1400" dirty="0">
                          <a:solidFill>
                            <a:schemeClr val="bg1"/>
                          </a:solidFill>
                        </a:rPr>
                        <a:t>Entrevista realizada por Rodrigo Retamal – N°1</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228600" indent="-228600">
                        <a:buFont typeface="+mj-lt"/>
                        <a:buAutoNum type="arabicPeriod"/>
                      </a:pPr>
                      <a:r>
                        <a:rPr lang="es-ES_tradnl" sz="1600" b="1" dirty="0"/>
                        <a:t>Detectar problemáticas en la búsqueda de trabajo luego de su titulación</a:t>
                      </a:r>
                    </a:p>
                    <a:p>
                      <a:pPr marL="285750" indent="-285750">
                        <a:buFont typeface="Arial" panose="020B0604020202020204" pitchFamily="34" charset="0"/>
                        <a:buChar char="•"/>
                      </a:pPr>
                      <a:r>
                        <a:rPr lang="es-ES_tradnl" sz="1600" dirty="0"/>
                        <a:t>¿Cómo ha sido tu búsqueda de trabajo luego de egresar?</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r>
                        <a:rPr lang="es-ES_tradnl" sz="1600" b="1" dirty="0"/>
                        <a:t>María Paz Escobar</a:t>
                      </a:r>
                      <a:r>
                        <a:rPr lang="es-ES_tradnl" sz="1600" dirty="0"/>
                        <a:t>,</a:t>
                      </a:r>
                    </a:p>
                    <a:p>
                      <a:r>
                        <a:rPr lang="es-ES_tradnl" sz="1600" dirty="0"/>
                        <a:t>Egresada de Técnico en </a:t>
                      </a:r>
                      <a:r>
                        <a:rPr lang="es-ES_tradnl" sz="1600" dirty="0" err="1"/>
                        <a:t>Efermería</a:t>
                      </a: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123293">
                <a:tc>
                  <a:txBody>
                    <a:bodyPr/>
                    <a:lstStyle/>
                    <a:p>
                      <a:r>
                        <a:rPr lang="es-ES_tradnl" sz="1400" dirty="0">
                          <a:solidFill>
                            <a:schemeClr val="bg1"/>
                          </a:solidFill>
                        </a:rPr>
                        <a:t>Entrevista realizada por Rodrigo Retamal – N°2</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75000"/>
                      </a:schemeClr>
                    </a:solidFill>
                  </a:tcPr>
                </a:tc>
                <a:tc>
                  <a:txBody>
                    <a:bodyPr/>
                    <a:lstStyle/>
                    <a:p>
                      <a:pPr marL="228600" indent="-228600">
                        <a:buFont typeface="+mj-lt"/>
                        <a:buAutoNum type="arabicPeriod"/>
                      </a:pPr>
                      <a:r>
                        <a:rPr lang="es-ES_tradnl" sz="1600" b="1" dirty="0"/>
                        <a:t>Detectar problemáticas para emplearse</a:t>
                      </a:r>
                    </a:p>
                    <a:p>
                      <a:pPr marL="285750" indent="-285750">
                        <a:buFont typeface="Arial" panose="020B0604020202020204" pitchFamily="34" charset="0"/>
                        <a:buChar char="•"/>
                      </a:pPr>
                      <a:r>
                        <a:rPr lang="es-ES_tradnl" sz="1600" dirty="0"/>
                        <a:t>¿Qué ha sido lo más difícil en la búsqueda de empleo?</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60000"/>
                        <a:lumOff val="40000"/>
                      </a:schemeClr>
                    </a:solidFill>
                  </a:tcPr>
                </a:tc>
                <a:tc>
                  <a:txBody>
                    <a:bodyPr/>
                    <a:lstStyle/>
                    <a:p>
                      <a:r>
                        <a:rPr lang="es-ES_tradnl" sz="1600" b="1" dirty="0"/>
                        <a:t>Rossana Gonzáles</a:t>
                      </a:r>
                      <a:r>
                        <a:rPr lang="es-ES_tradnl" sz="1600" dirty="0"/>
                        <a:t>,</a:t>
                      </a:r>
                    </a:p>
                    <a:p>
                      <a:r>
                        <a:rPr lang="es-ES_tradnl" sz="1600" dirty="0"/>
                        <a:t>Mujer de 47 años cesante, sin título universitario, trabajaba de cocinera</a:t>
                      </a:r>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60000"/>
                        <a:lumOff val="4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1016306">
                <a:tc>
                  <a:txBody>
                    <a:bodyPr/>
                    <a:lstStyle/>
                    <a:p>
                      <a:r>
                        <a:rPr lang="es-ES_tradnl" sz="1400" dirty="0">
                          <a:solidFill>
                            <a:schemeClr val="bg1"/>
                          </a:solidFill>
                        </a:rPr>
                        <a:t>Entrevista realizada por Rodrigo Retamal – N°3</a:t>
                      </a:r>
                    </a:p>
                  </a:txBody>
                  <a:tcPr marL="68580" marR="68580" marT="34290" marB="34290"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2">
                        <a:lumMod val="50000"/>
                      </a:schemeClr>
                    </a:solidFill>
                  </a:tcPr>
                </a:tc>
                <a:tc>
                  <a:txBody>
                    <a:bodyPr/>
                    <a:lstStyle/>
                    <a:p>
                      <a:pPr marL="228600" indent="-228600">
                        <a:buFont typeface="+mj-lt"/>
                        <a:buAutoNum type="arabicPeriod"/>
                      </a:pPr>
                      <a:r>
                        <a:rPr lang="es-ES_tradnl" sz="1600" b="1" dirty="0"/>
                        <a:t>Detectar problemáticas para ingresar al mercado laboral</a:t>
                      </a:r>
                    </a:p>
                    <a:p>
                      <a:pPr marL="285750" indent="-285750">
                        <a:buFont typeface="Arial" panose="020B0604020202020204" pitchFamily="34" charset="0"/>
                        <a:buChar char="•"/>
                      </a:pPr>
                      <a:r>
                        <a:rPr lang="es-ES_tradnl" sz="1600" dirty="0"/>
                        <a:t>¿Qué ha sido lo más difícil en la búsqueda de empleo?</a:t>
                      </a:r>
                    </a:p>
                    <a:p>
                      <a:pPr marL="228600" indent="-228600">
                        <a:buFont typeface="+mj-lt"/>
                        <a:buAutoNum type="arabicPeriod"/>
                      </a:pPr>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6">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4">
                        <a:lumMod val="40000"/>
                        <a:lumOff val="60000"/>
                      </a:schemeClr>
                    </a:solidFill>
                  </a:tcPr>
                </a:tc>
                <a:tc>
                  <a:txBody>
                    <a:bodyPr/>
                    <a:lstStyle/>
                    <a:p>
                      <a:endParaRPr lang="es-ES_tradnl" sz="1600" dirty="0"/>
                    </a:p>
                  </a:txBody>
                  <a:tcPr marL="68580" marR="68580" marT="34290" marB="34290">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bl>
          </a:graphicData>
        </a:graphic>
      </p:graphicFrame>
      <p:pic>
        <p:nvPicPr>
          <p:cNvPr id="5" name="Imagen 4">
            <a:extLst>
              <a:ext uri="{FF2B5EF4-FFF2-40B4-BE49-F238E27FC236}">
                <a16:creationId xmlns:a16="http://schemas.microsoft.com/office/drawing/2014/main" id="{667EFA98-7366-588C-7BD4-CE2EA5669972}"/>
              </a:ext>
            </a:extLst>
          </p:cNvPr>
          <p:cNvPicPr>
            <a:picLocks noChangeAspect="1"/>
          </p:cNvPicPr>
          <p:nvPr/>
        </p:nvPicPr>
        <p:blipFill>
          <a:blip r:embed="rId5"/>
          <a:stretch>
            <a:fillRect/>
          </a:stretch>
        </p:blipFill>
        <p:spPr>
          <a:xfrm>
            <a:off x="6599917" y="1657532"/>
            <a:ext cx="1836161" cy="430604"/>
          </a:xfrm>
          <a:prstGeom prst="rect">
            <a:avLst/>
          </a:prstGeom>
        </p:spPr>
      </p:pic>
      <p:pic>
        <p:nvPicPr>
          <p:cNvPr id="7" name="Imagen 6">
            <a:extLst>
              <a:ext uri="{FF2B5EF4-FFF2-40B4-BE49-F238E27FC236}">
                <a16:creationId xmlns:a16="http://schemas.microsoft.com/office/drawing/2014/main" id="{3A76B001-AECA-D7BB-58D9-5B1B90F9D7C0}"/>
              </a:ext>
            </a:extLst>
          </p:cNvPr>
          <p:cNvPicPr>
            <a:picLocks noChangeAspect="1"/>
          </p:cNvPicPr>
          <p:nvPr/>
        </p:nvPicPr>
        <p:blipFill>
          <a:blip r:embed="rId6"/>
          <a:stretch>
            <a:fillRect/>
          </a:stretch>
        </p:blipFill>
        <p:spPr>
          <a:xfrm>
            <a:off x="7167629" y="2093236"/>
            <a:ext cx="700735" cy="738485"/>
          </a:xfrm>
          <a:prstGeom prst="rect">
            <a:avLst/>
          </a:prstGeom>
        </p:spPr>
      </p:pic>
      <p:pic>
        <p:nvPicPr>
          <p:cNvPr id="9" name="Imagen 8">
            <a:extLst>
              <a:ext uri="{FF2B5EF4-FFF2-40B4-BE49-F238E27FC236}">
                <a16:creationId xmlns:a16="http://schemas.microsoft.com/office/drawing/2014/main" id="{878BEE07-012E-13FC-F52F-9487CBF3B792}"/>
              </a:ext>
            </a:extLst>
          </p:cNvPr>
          <p:cNvPicPr>
            <a:picLocks noChangeAspect="1"/>
          </p:cNvPicPr>
          <p:nvPr/>
        </p:nvPicPr>
        <p:blipFill>
          <a:blip r:embed="rId7"/>
          <a:stretch>
            <a:fillRect/>
          </a:stretch>
        </p:blipFill>
        <p:spPr>
          <a:xfrm>
            <a:off x="6496678" y="3248666"/>
            <a:ext cx="1833265" cy="430604"/>
          </a:xfrm>
          <a:prstGeom prst="rect">
            <a:avLst/>
          </a:prstGeom>
        </p:spPr>
      </p:pic>
      <p:pic>
        <p:nvPicPr>
          <p:cNvPr id="11" name="Imagen 10">
            <a:extLst>
              <a:ext uri="{FF2B5EF4-FFF2-40B4-BE49-F238E27FC236}">
                <a16:creationId xmlns:a16="http://schemas.microsoft.com/office/drawing/2014/main" id="{61BF5FC6-5432-7B47-4CCE-BF6C0EE24A7A}"/>
              </a:ext>
            </a:extLst>
          </p:cNvPr>
          <p:cNvPicPr>
            <a:picLocks noChangeAspect="1"/>
          </p:cNvPicPr>
          <p:nvPr/>
        </p:nvPicPr>
        <p:blipFill>
          <a:blip r:embed="rId8"/>
          <a:stretch>
            <a:fillRect/>
          </a:stretch>
        </p:blipFill>
        <p:spPr>
          <a:xfrm>
            <a:off x="7102841" y="3685267"/>
            <a:ext cx="620938" cy="714535"/>
          </a:xfrm>
          <a:prstGeom prst="rect">
            <a:avLst/>
          </a:prstGeom>
        </p:spPr>
      </p:pic>
      <p:pic>
        <p:nvPicPr>
          <p:cNvPr id="19" name="Imagen 18">
            <a:extLst>
              <a:ext uri="{FF2B5EF4-FFF2-40B4-BE49-F238E27FC236}">
                <a16:creationId xmlns:a16="http://schemas.microsoft.com/office/drawing/2014/main" id="{A21C0572-DCCB-2F0E-4542-86CB7625955B}"/>
              </a:ext>
            </a:extLst>
          </p:cNvPr>
          <p:cNvPicPr>
            <a:picLocks noChangeAspect="1"/>
          </p:cNvPicPr>
          <p:nvPr/>
        </p:nvPicPr>
        <p:blipFill>
          <a:blip r:embed="rId9"/>
          <a:stretch>
            <a:fillRect/>
          </a:stretch>
        </p:blipFill>
        <p:spPr>
          <a:xfrm>
            <a:off x="7167629" y="5602652"/>
            <a:ext cx="637978" cy="714535"/>
          </a:xfrm>
          <a:prstGeom prst="rect">
            <a:avLst/>
          </a:prstGeom>
        </p:spPr>
      </p:pic>
      <p:pic>
        <p:nvPicPr>
          <p:cNvPr id="21" name="Imagen 20">
            <a:extLst>
              <a:ext uri="{FF2B5EF4-FFF2-40B4-BE49-F238E27FC236}">
                <a16:creationId xmlns:a16="http://schemas.microsoft.com/office/drawing/2014/main" id="{3911430F-5238-E6D9-E3B5-292FE1B75EAD}"/>
              </a:ext>
            </a:extLst>
          </p:cNvPr>
          <p:cNvPicPr>
            <a:picLocks noChangeAspect="1"/>
          </p:cNvPicPr>
          <p:nvPr/>
        </p:nvPicPr>
        <p:blipFill>
          <a:blip r:embed="rId10"/>
          <a:stretch>
            <a:fillRect/>
          </a:stretch>
        </p:blipFill>
        <p:spPr>
          <a:xfrm>
            <a:off x="6541919" y="4651850"/>
            <a:ext cx="1952154" cy="449825"/>
          </a:xfrm>
          <a:prstGeom prst="rect">
            <a:avLst/>
          </a:prstGeom>
        </p:spPr>
      </p:pic>
      <p:pic>
        <p:nvPicPr>
          <p:cNvPr id="23" name="Imagen 22">
            <a:extLst>
              <a:ext uri="{FF2B5EF4-FFF2-40B4-BE49-F238E27FC236}">
                <a16:creationId xmlns:a16="http://schemas.microsoft.com/office/drawing/2014/main" id="{81CDC13C-49B1-C1C8-9850-D31020601C2B}"/>
              </a:ext>
            </a:extLst>
          </p:cNvPr>
          <p:cNvPicPr>
            <a:picLocks noChangeAspect="1"/>
          </p:cNvPicPr>
          <p:nvPr/>
        </p:nvPicPr>
        <p:blipFill>
          <a:blip r:embed="rId11"/>
          <a:stretch>
            <a:fillRect/>
          </a:stretch>
        </p:blipFill>
        <p:spPr>
          <a:xfrm>
            <a:off x="6496678" y="5075408"/>
            <a:ext cx="1999235" cy="430604"/>
          </a:xfrm>
          <a:prstGeom prst="rect">
            <a:avLst/>
          </a:prstGeom>
        </p:spPr>
      </p:pic>
    </p:spTree>
    <p:extLst>
      <p:ext uri="{BB962C8B-B14F-4D97-AF65-F5344CB8AC3E}">
        <p14:creationId xmlns:p14="http://schemas.microsoft.com/office/powerpoint/2010/main" val="156358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3352" y="1141428"/>
            <a:ext cx="5797296" cy="540926"/>
          </a:xfrm>
        </p:spPr>
        <p:txBody>
          <a:bodyPr>
            <a:normAutofit fontScale="90000"/>
          </a:bodyPr>
          <a:lstStyle/>
          <a:p>
            <a:r>
              <a:rPr lang="es-ES_tradnl"/>
              <a:t>EVIDENCIAS</a:t>
            </a:r>
          </a:p>
        </p:txBody>
      </p:sp>
      <p:sp>
        <p:nvSpPr>
          <p:cNvPr id="3" name="Rectángulo redondeado 2"/>
          <p:cNvSpPr/>
          <p:nvPr/>
        </p:nvSpPr>
        <p:spPr>
          <a:xfrm>
            <a:off x="272668" y="2336006"/>
            <a:ext cx="8559323" cy="3451590"/>
          </a:xfrm>
          <a:prstGeom prst="roundRect">
            <a:avLst>
              <a:gd name="adj" fmla="val 13471"/>
            </a:avLst>
          </a:prstGeom>
        </p:spPr>
        <p:style>
          <a:lnRef idx="0">
            <a:schemeClr val="accent3"/>
          </a:lnRef>
          <a:fillRef idx="3">
            <a:schemeClr val="accent3"/>
          </a:fillRef>
          <a:effectRef idx="3">
            <a:schemeClr val="accent3"/>
          </a:effectRef>
          <a:fontRef idx="minor">
            <a:schemeClr val="lt1"/>
          </a:fontRef>
        </p:style>
        <p:txBody>
          <a:bodyPr rtlCol="0" anchor="t"/>
          <a:lstStyle/>
          <a:p>
            <a:pPr marL="285750" indent="-285750">
              <a:buFont typeface="Arial" panose="020B0604020202020204" pitchFamily="34" charset="0"/>
              <a:buChar char="•"/>
            </a:pPr>
            <a:r>
              <a:rPr lang="es-ES_tradnl" sz="2400" dirty="0">
                <a:solidFill>
                  <a:schemeClr val="tx1"/>
                </a:solidFill>
              </a:rPr>
              <a:t>PRINCIPALES RESULTADOS </a:t>
            </a:r>
          </a:p>
          <a:p>
            <a:pPr marL="171450" indent="-171450">
              <a:buClr>
                <a:srgbClr val="000000"/>
              </a:buClr>
              <a:buSzPts val="800"/>
              <a:buFont typeface="Arial" panose="020B0604020202020204" pitchFamily="34" charset="0"/>
              <a:buChar char="•"/>
            </a:pPr>
            <a:r>
              <a:rPr lang="es-MX" sz="1400" dirty="0">
                <a:solidFill>
                  <a:srgbClr val="292929"/>
                </a:solidFill>
                <a:latin typeface="Arial"/>
                <a:ea typeface="Arial"/>
                <a:cs typeface="Arial"/>
                <a:sym typeface="Arial"/>
              </a:rPr>
              <a:t>“No tener un título profesional ha sido uno de los mayores obstáculos, no he podido acceder a puestos de administración debido a que no tengo estudios que respalden mi trabajo.”</a:t>
            </a:r>
          </a:p>
          <a:p>
            <a:pPr marL="171450" indent="-171450">
              <a:buClr>
                <a:srgbClr val="000000"/>
              </a:buClr>
              <a:buSzPts val="800"/>
              <a:buFont typeface="Arial" panose="020B0604020202020204" pitchFamily="34" charset="0"/>
              <a:buChar char="•"/>
            </a:pPr>
            <a:r>
              <a:rPr lang="es-MX" sz="1400" dirty="0">
                <a:solidFill>
                  <a:srgbClr val="000000"/>
                </a:solidFill>
                <a:latin typeface="Arial"/>
                <a:ea typeface="Arial"/>
                <a:cs typeface="Arial"/>
                <a:sym typeface="Arial"/>
              </a:rPr>
              <a:t>“Muchas veces me preguntan si tengo pareja o pienso tener hijos, no sé por qué deberían saber eso, pero creo que nos ven como posibles prenatales.”</a:t>
            </a:r>
          </a:p>
          <a:p>
            <a:pPr marL="171450" indent="-171450">
              <a:buClr>
                <a:srgbClr val="000000"/>
              </a:buClr>
              <a:buSzPts val="800"/>
              <a:buFont typeface="Arial" panose="020B0604020202020204" pitchFamily="34" charset="0"/>
              <a:buChar char="•"/>
            </a:pPr>
            <a:r>
              <a:rPr lang="es-MX" sz="1400" dirty="0">
                <a:solidFill>
                  <a:schemeClr val="tx1"/>
                </a:solidFill>
                <a:latin typeface="Arial"/>
                <a:ea typeface="Arial"/>
                <a:cs typeface="Arial"/>
                <a:sym typeface="Arial"/>
              </a:rPr>
              <a:t>“En mis últimos trabajos no he durado mucho tiempo, siento que me reciben cómo si ya me quedara poco para jubilarme, es frustrante, muchas empresas de la gastronomía y otras áreas, como la limpieza, prefieren a personas jóvenes.”</a:t>
            </a:r>
            <a:endParaRPr lang="en-GB" sz="1400" dirty="0">
              <a:solidFill>
                <a:srgbClr val="000000"/>
              </a:solidFill>
              <a:latin typeface="Arial"/>
              <a:ea typeface="Arial"/>
              <a:cs typeface="Arial"/>
              <a:sym typeface="Arial"/>
            </a:endParaRPr>
          </a:p>
        </p:txBody>
      </p:sp>
      <p:sp>
        <p:nvSpPr>
          <p:cNvPr id="4" name="Rectángulo redondeado 3"/>
          <p:cNvSpPr/>
          <p:nvPr/>
        </p:nvSpPr>
        <p:spPr>
          <a:xfrm>
            <a:off x="1046822" y="1866119"/>
            <a:ext cx="3089802" cy="387549"/>
          </a:xfrm>
          <a:prstGeom prst="roundRect">
            <a:avLst>
              <a:gd name="adj" fmla="val 26042"/>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_tradnl" sz="1200" dirty="0"/>
              <a:t>ENTREVISTAS A USUARIOS</a:t>
            </a:r>
          </a:p>
        </p:txBody>
      </p:sp>
    </p:spTree>
    <p:extLst>
      <p:ext uri="{BB962C8B-B14F-4D97-AF65-F5344CB8AC3E}">
        <p14:creationId xmlns:p14="http://schemas.microsoft.com/office/powerpoint/2010/main" val="78740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b309b23f6f_0_312"/>
          <p:cNvSpPr/>
          <p:nvPr/>
        </p:nvSpPr>
        <p:spPr>
          <a:xfrm>
            <a:off x="5098025" y="5068012"/>
            <a:ext cx="314100" cy="388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535353"/>
              </a:buClr>
              <a:buSzPts val="3000"/>
            </a:pPr>
            <a:endParaRPr sz="3000">
              <a:solidFill>
                <a:schemeClr val="lt1"/>
              </a:solidFill>
              <a:latin typeface="Open Sans Light"/>
              <a:ea typeface="Open Sans Light"/>
              <a:cs typeface="Open Sans Light"/>
              <a:sym typeface="Open Sans Light"/>
            </a:endParaRPr>
          </a:p>
        </p:txBody>
      </p:sp>
      <p:graphicFrame>
        <p:nvGraphicFramePr>
          <p:cNvPr id="1080" name="Google Shape;1080;gb309b23f6f_0_312"/>
          <p:cNvGraphicFramePr/>
          <p:nvPr>
            <p:extLst>
              <p:ext uri="{D42A27DB-BD31-4B8C-83A1-F6EECF244321}">
                <p14:modId xmlns:p14="http://schemas.microsoft.com/office/powerpoint/2010/main" val="1236439448"/>
              </p:ext>
            </p:extLst>
          </p:nvPr>
        </p:nvGraphicFramePr>
        <p:xfrm>
          <a:off x="59906" y="927330"/>
          <a:ext cx="8921725" cy="6224410"/>
        </p:xfrm>
        <a:graphic>
          <a:graphicData uri="http://schemas.openxmlformats.org/drawingml/2006/table">
            <a:tbl>
              <a:tblPr firstRow="1" bandRow="1">
                <a:noFill/>
              </a:tblPr>
              <a:tblGrid>
                <a:gridCol w="4751575">
                  <a:extLst>
                    <a:ext uri="{9D8B030D-6E8A-4147-A177-3AD203B41FA5}">
                      <a16:colId xmlns:a16="http://schemas.microsoft.com/office/drawing/2014/main" val="20000"/>
                    </a:ext>
                  </a:extLst>
                </a:gridCol>
                <a:gridCol w="4170150">
                  <a:extLst>
                    <a:ext uri="{9D8B030D-6E8A-4147-A177-3AD203B41FA5}">
                      <a16:colId xmlns:a16="http://schemas.microsoft.com/office/drawing/2014/main" val="20001"/>
                    </a:ext>
                  </a:extLst>
                </a:gridCol>
              </a:tblGrid>
              <a:tr h="292170">
                <a:tc>
                  <a:txBody>
                    <a:bodyPr/>
                    <a:lstStyle/>
                    <a:p>
                      <a:pPr marL="0" marR="0" lvl="0" indent="0" algn="ctr"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Discriminación y Estereotipos de Género</a:t>
                      </a:r>
                      <a:endParaRPr sz="1000" u="none" strike="noStrike" cap="none" dirty="0">
                        <a:solidFill>
                          <a:srgbClr val="000000"/>
                        </a:solidFill>
                      </a:endParaRPr>
                    </a:p>
                  </a:txBody>
                  <a:tcPr marL="34300" marR="34300" marT="17150" marB="17150"/>
                </a:tc>
                <a:tc>
                  <a:txBody>
                    <a:bodyPr/>
                    <a:lstStyle/>
                    <a:p>
                      <a:pPr marL="0" marR="0" lvl="0" indent="0" algn="ctr"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Educación y Desarrollo Profesional</a:t>
                      </a:r>
                      <a:endParaRPr sz="1000" u="none" strike="noStrike" cap="none" dirty="0">
                        <a:solidFill>
                          <a:srgbClr val="000000"/>
                        </a:solidFill>
                      </a:endParaRPr>
                    </a:p>
                  </a:txBody>
                  <a:tcPr marL="34300" marR="34300" marT="17150" marB="17150"/>
                </a:tc>
                <a:extLst>
                  <a:ext uri="{0D108BD9-81ED-4DB2-BD59-A6C34878D82A}">
                    <a16:rowId xmlns:a16="http://schemas.microsoft.com/office/drawing/2014/main" val="10000"/>
                  </a:ext>
                </a:extLst>
              </a:tr>
              <a:tr h="2583851">
                <a:tc>
                  <a:txBody>
                    <a:bodyPr/>
                    <a:lstStyle/>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p>
                      <a:pPr marL="0" marR="0" lvl="0" indent="0" algn="just" rtl="0">
                        <a:lnSpc>
                          <a:spcPct val="100000"/>
                        </a:lnSpc>
                        <a:spcBef>
                          <a:spcPts val="0"/>
                        </a:spcBef>
                        <a:spcAft>
                          <a:spcPts val="0"/>
                        </a:spcAft>
                        <a:buClr>
                          <a:schemeClr val="dk1"/>
                        </a:buClr>
                        <a:buSzPts val="1100"/>
                        <a:buFont typeface="Open Sans"/>
                        <a:buNone/>
                      </a:pPr>
                      <a:endParaRPr sz="900" u="none" strike="noStrike" cap="none" dirty="0"/>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endParaRPr sz="900" u="none" strike="noStrike" cap="none" dirty="0"/>
                    </a:p>
                  </a:txBody>
                  <a:tcPr marL="34300" marR="34300" marT="17150" marB="17150"/>
                </a:tc>
                <a:extLst>
                  <a:ext uri="{0D108BD9-81ED-4DB2-BD59-A6C34878D82A}">
                    <a16:rowId xmlns:a16="http://schemas.microsoft.com/office/drawing/2014/main" val="10001"/>
                  </a:ext>
                </a:extLst>
              </a:tr>
              <a:tr h="373387">
                <a:tc>
                  <a:txBody>
                    <a:bodyPr/>
                    <a:lstStyle/>
                    <a:p>
                      <a:pPr marL="0" marR="0" lvl="0" indent="0" algn="ctr"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Equilibrio Vida Laboral-Personal</a:t>
                      </a:r>
                      <a:endParaRPr sz="1000" b="1" u="none" strike="noStrike" cap="none" dirty="0">
                        <a:solidFill>
                          <a:srgbClr val="000000"/>
                        </a:solidFill>
                      </a:endParaRPr>
                    </a:p>
                  </a:txBody>
                  <a:tcPr marL="34300" marR="34300" marT="17150" marB="17150"/>
                </a:tc>
                <a:tc>
                  <a:txBody>
                    <a:bodyPr/>
                    <a:lstStyle/>
                    <a:p>
                      <a:pPr algn="just">
                        <a:lnSpc>
                          <a:spcPct val="107000"/>
                        </a:lnSpc>
                        <a:spcAft>
                          <a:spcPts val="800"/>
                        </a:spcAft>
                        <a:tabLst>
                          <a:tab pos="879475" algn="l"/>
                        </a:tabLst>
                      </a:pPr>
                      <a:r>
                        <a:rPr lang="es-CL" sz="1400" b="1" kern="100" dirty="0">
                          <a:effectLst/>
                          <a:latin typeface="Aptos" panose="020B0004020202020204" pitchFamily="34" charset="0"/>
                          <a:ea typeface="Aptos" panose="020B0004020202020204" pitchFamily="34" charset="0"/>
                          <a:cs typeface="Times New Roman" panose="02020603050405020304" pitchFamily="18" charset="0"/>
                        </a:rPr>
                        <a:t>Desigualdad en la Implementación de la Diversidad</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89535" marR="89535" marT="0" marB="0"/>
                </a:tc>
                <a:extLst>
                  <a:ext uri="{0D108BD9-81ED-4DB2-BD59-A6C34878D82A}">
                    <a16:rowId xmlns:a16="http://schemas.microsoft.com/office/drawing/2014/main" val="10002"/>
                  </a:ext>
                </a:extLst>
              </a:tr>
              <a:tr h="2883121">
                <a:tc>
                  <a:txBody>
                    <a:bodyPr/>
                    <a:lstStyle/>
                    <a:p>
                      <a:pPr marL="0" marR="0" lvl="0" indent="0" algn="l" rtl="0">
                        <a:lnSpc>
                          <a:spcPct val="100000"/>
                        </a:lnSpc>
                        <a:spcBef>
                          <a:spcPts val="0"/>
                        </a:spcBef>
                        <a:spcAft>
                          <a:spcPts val="0"/>
                        </a:spcAft>
                        <a:buClr>
                          <a:schemeClr val="dk1"/>
                        </a:buClr>
                        <a:buSzPts val="1100"/>
                        <a:buFont typeface="Open Sans"/>
                        <a:buNone/>
                      </a:pPr>
                      <a:r>
                        <a:rPr lang="en-GB" sz="900" u="none" strike="noStrike" cap="none" dirty="0"/>
                        <a:t>                                     </a:t>
                      </a:r>
                      <a:endParaRPr sz="900" u="none" strike="noStrike" cap="none" dirty="0"/>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r>
                        <a:rPr lang="en-GB" sz="900" u="none" strike="noStrike" cap="none" dirty="0"/>
                        <a:t>                            </a:t>
                      </a:r>
                      <a:endParaRPr sz="900" u="none" strike="noStrike" cap="none" dirty="0"/>
                    </a:p>
                  </a:txBody>
                  <a:tcPr marL="34300" marR="34300" marT="17150" marB="17150"/>
                </a:tc>
                <a:extLst>
                  <a:ext uri="{0D108BD9-81ED-4DB2-BD59-A6C34878D82A}">
                    <a16:rowId xmlns:a16="http://schemas.microsoft.com/office/drawing/2014/main" val="10003"/>
                  </a:ext>
                </a:extLst>
              </a:tr>
            </a:tbl>
          </a:graphicData>
        </a:graphic>
      </p:graphicFrame>
      <p:pic>
        <p:nvPicPr>
          <p:cNvPr id="1082" name="Google Shape;1082;gb309b23f6f_0_312"/>
          <p:cNvPicPr preferRelativeResize="0"/>
          <p:nvPr/>
        </p:nvPicPr>
        <p:blipFill rotWithShape="1">
          <a:blip r:embed="rId3">
            <a:alphaModFix/>
          </a:blip>
          <a:srcRect/>
          <a:stretch/>
        </p:blipFill>
        <p:spPr>
          <a:xfrm>
            <a:off x="-2513" y="3982444"/>
            <a:ext cx="1141126" cy="1146834"/>
          </a:xfrm>
          <a:prstGeom prst="rect">
            <a:avLst/>
          </a:prstGeom>
          <a:noFill/>
          <a:ln>
            <a:noFill/>
          </a:ln>
        </p:spPr>
      </p:pic>
      <p:sp>
        <p:nvSpPr>
          <p:cNvPr id="1083" name="Google Shape;1083;gb309b23f6f_0_312"/>
          <p:cNvSpPr txBox="1"/>
          <p:nvPr/>
        </p:nvSpPr>
        <p:spPr>
          <a:xfrm>
            <a:off x="85725" y="4268187"/>
            <a:ext cx="913800" cy="849600"/>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s-ES" sz="800" dirty="0">
                <a:solidFill>
                  <a:srgbClr val="000000"/>
                </a:solidFill>
                <a:latin typeface="Arial"/>
                <a:ea typeface="Arial"/>
                <a:cs typeface="Arial"/>
                <a:sym typeface="Arial"/>
              </a:rPr>
              <a:t>: "Puedo organizar mi propio horario, pero a veces es difícil desconectar."</a:t>
            </a:r>
            <a:endParaRPr lang="es-ES" sz="800" dirty="0">
              <a:solidFill>
                <a:srgbClr val="000000"/>
              </a:solidFill>
              <a:latin typeface="Open Sans Light"/>
              <a:ea typeface="Open Sans Light"/>
              <a:cs typeface="Open Sans Light"/>
              <a:sym typeface="Open Sans Light"/>
            </a:endParaRPr>
          </a:p>
        </p:txBody>
      </p:sp>
      <p:pic>
        <p:nvPicPr>
          <p:cNvPr id="1086" name="Google Shape;1086;gb309b23f6f_0_312"/>
          <p:cNvPicPr preferRelativeResize="0"/>
          <p:nvPr/>
        </p:nvPicPr>
        <p:blipFill rotWithShape="1">
          <a:blip r:embed="rId3">
            <a:alphaModFix/>
          </a:blip>
          <a:srcRect/>
          <a:stretch/>
        </p:blipFill>
        <p:spPr>
          <a:xfrm>
            <a:off x="47293" y="1162200"/>
            <a:ext cx="1517024" cy="1516690"/>
          </a:xfrm>
          <a:prstGeom prst="rect">
            <a:avLst/>
          </a:prstGeom>
          <a:noFill/>
          <a:ln>
            <a:noFill/>
          </a:ln>
        </p:spPr>
      </p:pic>
      <p:pic>
        <p:nvPicPr>
          <p:cNvPr id="1089" name="Google Shape;1089;gb309b23f6f_0_312"/>
          <p:cNvPicPr preferRelativeResize="0"/>
          <p:nvPr/>
        </p:nvPicPr>
        <p:blipFill rotWithShape="1">
          <a:blip r:embed="rId4">
            <a:alphaModFix/>
          </a:blip>
          <a:srcRect/>
          <a:stretch/>
        </p:blipFill>
        <p:spPr>
          <a:xfrm rot="-528329" flipH="1">
            <a:off x="3255099" y="1601408"/>
            <a:ext cx="1595742" cy="1507728"/>
          </a:xfrm>
          <a:prstGeom prst="rect">
            <a:avLst/>
          </a:prstGeom>
          <a:noFill/>
          <a:ln>
            <a:noFill/>
          </a:ln>
        </p:spPr>
      </p:pic>
      <p:sp>
        <p:nvSpPr>
          <p:cNvPr id="1090" name="Google Shape;1090;gb309b23f6f_0_312"/>
          <p:cNvSpPr txBox="1"/>
          <p:nvPr/>
        </p:nvSpPr>
        <p:spPr>
          <a:xfrm>
            <a:off x="3477004" y="2010778"/>
            <a:ext cx="1274100" cy="1125000"/>
          </a:xfrm>
          <a:prstGeom prst="rect">
            <a:avLst/>
          </a:prstGeom>
          <a:noFill/>
          <a:ln>
            <a:noFill/>
          </a:ln>
        </p:spPr>
        <p:txBody>
          <a:bodyPr spcFirstLastPara="1" wrap="square" lIns="34275" tIns="34275" rIns="34275" bIns="34275" anchor="t" anchorCtr="0">
            <a:noAutofit/>
          </a:bodyPr>
          <a:lstStyle/>
          <a:p>
            <a:pPr algn="ctr">
              <a:lnSpc>
                <a:spcPct val="115000"/>
              </a:lnSpc>
              <a:buClr>
                <a:srgbClr val="000000"/>
              </a:buClr>
              <a:buSzPts val="800"/>
            </a:pPr>
            <a:r>
              <a:rPr lang="es-ES" sz="700" dirty="0">
                <a:solidFill>
                  <a:srgbClr val="000000"/>
                </a:solidFill>
                <a:latin typeface="Arial"/>
                <a:ea typeface="Arial"/>
                <a:cs typeface="Arial"/>
                <a:sym typeface="Arial"/>
              </a:rPr>
              <a:t>"La edad parece ser un factor discriminatorio, tanto para quienes aparentan menos años como para las mujeres más jóvenes."</a:t>
            </a:r>
          </a:p>
        </p:txBody>
      </p:sp>
      <p:pic>
        <p:nvPicPr>
          <p:cNvPr id="1091" name="Google Shape;1091;gb309b23f6f_0_312"/>
          <p:cNvPicPr preferRelativeResize="0"/>
          <p:nvPr/>
        </p:nvPicPr>
        <p:blipFill rotWithShape="1">
          <a:blip r:embed="rId5">
            <a:alphaModFix/>
          </a:blip>
          <a:srcRect/>
          <a:stretch/>
        </p:blipFill>
        <p:spPr>
          <a:xfrm flipH="1">
            <a:off x="1070259" y="1337148"/>
            <a:ext cx="1361072" cy="1364473"/>
          </a:xfrm>
          <a:prstGeom prst="rect">
            <a:avLst/>
          </a:prstGeom>
          <a:noFill/>
          <a:ln>
            <a:noFill/>
          </a:ln>
        </p:spPr>
      </p:pic>
      <p:sp>
        <p:nvSpPr>
          <p:cNvPr id="1092" name="Google Shape;1092;gb309b23f6f_0_312"/>
          <p:cNvSpPr txBox="1"/>
          <p:nvPr/>
        </p:nvSpPr>
        <p:spPr>
          <a:xfrm>
            <a:off x="1246994" y="1733817"/>
            <a:ext cx="999761" cy="1236938"/>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n-GB" sz="700" dirty="0">
                <a:solidFill>
                  <a:srgbClr val="000000"/>
                </a:solidFill>
                <a:latin typeface="Arial"/>
                <a:ea typeface="Arial"/>
                <a:cs typeface="Arial"/>
                <a:sym typeface="Arial"/>
              </a:rPr>
              <a:t>“</a:t>
            </a:r>
            <a:r>
              <a:rPr lang="es-ES" sz="700" dirty="0">
                <a:solidFill>
                  <a:srgbClr val="000000"/>
                </a:solidFill>
                <a:latin typeface="Arial"/>
                <a:ea typeface="Arial"/>
                <a:cs typeface="Arial"/>
                <a:sym typeface="Arial"/>
              </a:rPr>
              <a:t>“Un supervisor me decía que no daba la talla para el trabajo, por ser mujer."</a:t>
            </a:r>
            <a:endParaRPr lang="es-ES" sz="700" dirty="0">
              <a:solidFill>
                <a:srgbClr val="000000"/>
              </a:solidFill>
              <a:latin typeface="Open Sans Light"/>
              <a:ea typeface="Open Sans Light"/>
              <a:cs typeface="Open Sans Light"/>
              <a:sym typeface="Open Sans Light"/>
            </a:endParaRPr>
          </a:p>
        </p:txBody>
      </p:sp>
      <p:pic>
        <p:nvPicPr>
          <p:cNvPr id="1093" name="Google Shape;1093;gb309b23f6f_0_312"/>
          <p:cNvPicPr preferRelativeResize="0"/>
          <p:nvPr/>
        </p:nvPicPr>
        <p:blipFill rotWithShape="1">
          <a:blip r:embed="rId5">
            <a:alphaModFix/>
          </a:blip>
          <a:srcRect/>
          <a:stretch/>
        </p:blipFill>
        <p:spPr>
          <a:xfrm rot="497633">
            <a:off x="4848244" y="2714279"/>
            <a:ext cx="1485528" cy="1020548"/>
          </a:xfrm>
          <a:prstGeom prst="rect">
            <a:avLst/>
          </a:prstGeom>
          <a:noFill/>
          <a:ln>
            <a:noFill/>
          </a:ln>
        </p:spPr>
      </p:pic>
      <p:sp>
        <p:nvSpPr>
          <p:cNvPr id="1094" name="Google Shape;1094;gb309b23f6f_0_312"/>
          <p:cNvSpPr txBox="1"/>
          <p:nvPr/>
        </p:nvSpPr>
        <p:spPr>
          <a:xfrm>
            <a:off x="170066" y="1514391"/>
            <a:ext cx="1098671" cy="1097643"/>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292929"/>
                </a:solidFill>
                <a:latin typeface="Arial"/>
                <a:ea typeface="Arial"/>
                <a:cs typeface="Arial"/>
                <a:sym typeface="Arial"/>
              </a:rPr>
              <a:t>“</a:t>
            </a:r>
            <a:r>
              <a:rPr lang="es-ES" sz="800" dirty="0">
                <a:solidFill>
                  <a:srgbClr val="292929"/>
                </a:solidFill>
                <a:latin typeface="Arial"/>
                <a:ea typeface="Arial"/>
                <a:cs typeface="Arial"/>
                <a:sym typeface="Arial"/>
              </a:rPr>
              <a:t>Las mujeres enfrentan prejuicios que cuestionan su capacidad para desempeñar ciertos roles laborales.</a:t>
            </a:r>
            <a:endParaRPr sz="800" dirty="0">
              <a:solidFill>
                <a:srgbClr val="000000"/>
              </a:solidFill>
              <a:latin typeface="Arial"/>
              <a:ea typeface="Arial"/>
              <a:cs typeface="Arial"/>
              <a:sym typeface="Arial"/>
            </a:endParaRPr>
          </a:p>
        </p:txBody>
      </p:sp>
      <p:pic>
        <p:nvPicPr>
          <p:cNvPr id="1095" name="Google Shape;1095;gb309b23f6f_0_312"/>
          <p:cNvPicPr preferRelativeResize="0"/>
          <p:nvPr/>
        </p:nvPicPr>
        <p:blipFill rotWithShape="1">
          <a:blip r:embed="rId4">
            <a:alphaModFix/>
          </a:blip>
          <a:srcRect/>
          <a:stretch/>
        </p:blipFill>
        <p:spPr>
          <a:xfrm rot="207938">
            <a:off x="2131021" y="1330406"/>
            <a:ext cx="1433016" cy="1433040"/>
          </a:xfrm>
          <a:prstGeom prst="rect">
            <a:avLst/>
          </a:prstGeom>
          <a:noFill/>
          <a:ln>
            <a:noFill/>
          </a:ln>
        </p:spPr>
      </p:pic>
      <p:sp>
        <p:nvSpPr>
          <p:cNvPr id="1096" name="Google Shape;1096;gb309b23f6f_0_312"/>
          <p:cNvSpPr txBox="1"/>
          <p:nvPr/>
        </p:nvSpPr>
        <p:spPr>
          <a:xfrm>
            <a:off x="2301806" y="1657744"/>
            <a:ext cx="1021800" cy="918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700" dirty="0">
                <a:solidFill>
                  <a:srgbClr val="000000"/>
                </a:solidFill>
                <a:latin typeface="Arial"/>
                <a:ea typeface="Arial"/>
                <a:cs typeface="Arial"/>
                <a:sym typeface="Arial"/>
              </a:rPr>
              <a:t>“</a:t>
            </a:r>
            <a:r>
              <a:rPr lang="es-ES" sz="700" dirty="0">
                <a:solidFill>
                  <a:srgbClr val="000000"/>
                </a:solidFill>
                <a:latin typeface="Arial"/>
                <a:ea typeface="Arial"/>
                <a:cs typeface="Arial"/>
                <a:sym typeface="Arial"/>
              </a:rPr>
              <a:t>“Me dijeron que preferían a candidatos masculinos para un puesto porque creían que eran más ‘decididos’.”</a:t>
            </a:r>
            <a:endParaRPr sz="700" dirty="0">
              <a:solidFill>
                <a:srgbClr val="000000"/>
              </a:solidFill>
              <a:latin typeface="Arial"/>
              <a:ea typeface="Arial"/>
              <a:cs typeface="Arial"/>
              <a:sym typeface="Arial"/>
            </a:endParaRPr>
          </a:p>
        </p:txBody>
      </p:sp>
      <p:pic>
        <p:nvPicPr>
          <p:cNvPr id="1097" name="Google Shape;1097;gb309b23f6f_0_312"/>
          <p:cNvPicPr preferRelativeResize="0"/>
          <p:nvPr/>
        </p:nvPicPr>
        <p:blipFill rotWithShape="1">
          <a:blip r:embed="rId3">
            <a:alphaModFix/>
          </a:blip>
          <a:srcRect/>
          <a:stretch/>
        </p:blipFill>
        <p:spPr>
          <a:xfrm rot="-271236" flipH="1">
            <a:off x="6944259" y="1230390"/>
            <a:ext cx="1790706" cy="1530150"/>
          </a:xfrm>
          <a:prstGeom prst="rect">
            <a:avLst/>
          </a:prstGeom>
          <a:noFill/>
          <a:ln>
            <a:noFill/>
          </a:ln>
        </p:spPr>
      </p:pic>
      <p:pic>
        <p:nvPicPr>
          <p:cNvPr id="1099" name="Google Shape;1099;gb309b23f6f_0_312"/>
          <p:cNvPicPr preferRelativeResize="0"/>
          <p:nvPr/>
        </p:nvPicPr>
        <p:blipFill rotWithShape="1">
          <a:blip r:embed="rId3">
            <a:alphaModFix/>
          </a:blip>
          <a:srcRect/>
          <a:stretch/>
        </p:blipFill>
        <p:spPr>
          <a:xfrm rot="-132398">
            <a:off x="4773416" y="1231861"/>
            <a:ext cx="1227318" cy="1233455"/>
          </a:xfrm>
          <a:prstGeom prst="rect">
            <a:avLst/>
          </a:prstGeom>
          <a:noFill/>
          <a:ln>
            <a:noFill/>
          </a:ln>
        </p:spPr>
      </p:pic>
      <p:sp>
        <p:nvSpPr>
          <p:cNvPr id="1100" name="Google Shape;1100;gb309b23f6f_0_312"/>
          <p:cNvSpPr txBox="1"/>
          <p:nvPr/>
        </p:nvSpPr>
        <p:spPr>
          <a:xfrm>
            <a:off x="4834791" y="1423008"/>
            <a:ext cx="1021800" cy="849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292929"/>
                </a:solidFill>
                <a:latin typeface="Arial"/>
                <a:ea typeface="Arial"/>
                <a:cs typeface="Arial"/>
                <a:sym typeface="Arial"/>
              </a:rPr>
              <a:t>"Aprender a usar herramientas como Photoshop y Excel me ha permitido mantenerme en el negocio."</a:t>
            </a:r>
            <a:endParaRPr sz="500" dirty="0">
              <a:solidFill>
                <a:srgbClr val="000000"/>
              </a:solidFill>
              <a:latin typeface="Arial"/>
              <a:ea typeface="Arial"/>
              <a:cs typeface="Arial"/>
              <a:sym typeface="Arial"/>
            </a:endParaRPr>
          </a:p>
        </p:txBody>
      </p:sp>
      <p:sp>
        <p:nvSpPr>
          <p:cNvPr id="1101" name="Google Shape;1101;gb309b23f6f_0_312"/>
          <p:cNvSpPr txBox="1"/>
          <p:nvPr/>
        </p:nvSpPr>
        <p:spPr>
          <a:xfrm>
            <a:off x="7085278" y="1532897"/>
            <a:ext cx="1498260" cy="918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292929"/>
                </a:solidFill>
                <a:latin typeface="Arial"/>
                <a:ea typeface="Arial"/>
                <a:cs typeface="Arial"/>
                <a:sym typeface="Arial"/>
              </a:rPr>
              <a:t>“Creo que hay una falta de programas que aborden habilidades blandas y la gestión del estrés, que son igualmente importantes para avanzar en la carrera.”</a:t>
            </a:r>
            <a:r>
              <a:rPr lang="en-GB" sz="800" dirty="0">
                <a:solidFill>
                  <a:srgbClr val="292929"/>
                </a:solidFill>
                <a:latin typeface="Arial"/>
                <a:ea typeface="Arial"/>
                <a:cs typeface="Arial"/>
                <a:sym typeface="Arial"/>
              </a:rPr>
              <a:t>””</a:t>
            </a:r>
            <a:endParaRPr sz="500" dirty="0">
              <a:solidFill>
                <a:srgbClr val="000000"/>
              </a:solidFill>
              <a:latin typeface="Arial"/>
              <a:ea typeface="Arial"/>
              <a:cs typeface="Arial"/>
              <a:sym typeface="Arial"/>
            </a:endParaRPr>
          </a:p>
        </p:txBody>
      </p:sp>
      <p:pic>
        <p:nvPicPr>
          <p:cNvPr id="1102" name="Google Shape;1102;gb309b23f6f_0_312"/>
          <p:cNvPicPr preferRelativeResize="0"/>
          <p:nvPr/>
        </p:nvPicPr>
        <p:blipFill rotWithShape="1">
          <a:blip r:embed="rId3">
            <a:alphaModFix/>
          </a:blip>
          <a:srcRect/>
          <a:stretch/>
        </p:blipFill>
        <p:spPr>
          <a:xfrm>
            <a:off x="3191059" y="4636513"/>
            <a:ext cx="1451240" cy="1312838"/>
          </a:xfrm>
          <a:prstGeom prst="rect">
            <a:avLst/>
          </a:prstGeom>
          <a:noFill/>
          <a:ln>
            <a:noFill/>
          </a:ln>
        </p:spPr>
      </p:pic>
      <p:sp>
        <p:nvSpPr>
          <p:cNvPr id="1103" name="Google Shape;1103;gb309b23f6f_0_312"/>
          <p:cNvSpPr txBox="1"/>
          <p:nvPr/>
        </p:nvSpPr>
        <p:spPr>
          <a:xfrm>
            <a:off x="6105618" y="5170345"/>
            <a:ext cx="1273800" cy="918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endParaRPr sz="800" dirty="0">
              <a:solidFill>
                <a:srgbClr val="000000"/>
              </a:solidFill>
              <a:latin typeface="Arial"/>
              <a:ea typeface="Arial"/>
              <a:cs typeface="Arial"/>
              <a:sym typeface="Arial"/>
            </a:endParaRPr>
          </a:p>
        </p:txBody>
      </p:sp>
      <p:sp>
        <p:nvSpPr>
          <p:cNvPr id="1104" name="Google Shape;1104;gb309b23f6f_0_312"/>
          <p:cNvSpPr txBox="1"/>
          <p:nvPr/>
        </p:nvSpPr>
        <p:spPr>
          <a:xfrm>
            <a:off x="3266433" y="4909704"/>
            <a:ext cx="1231854" cy="1039647"/>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s-ES" sz="800" dirty="0">
                <a:solidFill>
                  <a:srgbClr val="000000"/>
                </a:solidFill>
                <a:latin typeface="Arial"/>
                <a:ea typeface="Arial"/>
                <a:cs typeface="Arial"/>
                <a:sym typeface="Arial"/>
              </a:rPr>
              <a:t>“Las políticas de trabajo flexible son bastante buenas y me han permitido mantener un equilibrio adecuado entre mi vida laboral </a:t>
            </a:r>
            <a:endParaRPr lang="es-ES" sz="800" dirty="0">
              <a:solidFill>
                <a:srgbClr val="000000"/>
              </a:solidFill>
              <a:latin typeface="Open Sans Light"/>
              <a:ea typeface="Open Sans Light"/>
              <a:cs typeface="Open Sans Light"/>
              <a:sym typeface="Open Sans Light"/>
            </a:endParaRPr>
          </a:p>
        </p:txBody>
      </p:sp>
      <p:pic>
        <p:nvPicPr>
          <p:cNvPr id="1105" name="Google Shape;1105;gb309b23f6f_0_312"/>
          <p:cNvPicPr preferRelativeResize="0"/>
          <p:nvPr/>
        </p:nvPicPr>
        <p:blipFill rotWithShape="1">
          <a:blip r:embed="rId3">
            <a:alphaModFix/>
          </a:blip>
          <a:srcRect/>
          <a:stretch/>
        </p:blipFill>
        <p:spPr>
          <a:xfrm rot="-281182">
            <a:off x="1897915" y="4098115"/>
            <a:ext cx="1376747" cy="1383620"/>
          </a:xfrm>
          <a:prstGeom prst="rect">
            <a:avLst/>
          </a:prstGeom>
          <a:noFill/>
          <a:ln>
            <a:noFill/>
          </a:ln>
        </p:spPr>
      </p:pic>
      <p:sp>
        <p:nvSpPr>
          <p:cNvPr id="1107" name="Google Shape;1107;gb309b23f6f_0_312"/>
          <p:cNvSpPr txBox="1"/>
          <p:nvPr/>
        </p:nvSpPr>
        <p:spPr>
          <a:xfrm>
            <a:off x="2011931" y="4229042"/>
            <a:ext cx="1130700" cy="1146900"/>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s-ES" sz="800" dirty="0">
                <a:solidFill>
                  <a:srgbClr val="292929"/>
                </a:solidFill>
                <a:latin typeface="Arial"/>
                <a:ea typeface="Arial"/>
                <a:cs typeface="Arial"/>
                <a:sym typeface="Arial"/>
              </a:rPr>
              <a:t>“La política de trabajo flexible no está bien implementada, y eso afecta mi equilibrio entre la vida laboral y personal, especialmente porque tengo hijos pequeños.”</a:t>
            </a:r>
            <a:endParaRPr lang="es-ES" sz="800" dirty="0">
              <a:solidFill>
                <a:srgbClr val="000000"/>
              </a:solidFill>
              <a:latin typeface="Open Sans Light"/>
              <a:ea typeface="Open Sans Light"/>
              <a:cs typeface="Open Sans Light"/>
              <a:sym typeface="Open Sans Light"/>
            </a:endParaRPr>
          </a:p>
        </p:txBody>
      </p:sp>
      <p:pic>
        <p:nvPicPr>
          <p:cNvPr id="1108" name="Google Shape;1108;gb309b23f6f_0_312"/>
          <p:cNvPicPr preferRelativeResize="0"/>
          <p:nvPr/>
        </p:nvPicPr>
        <p:blipFill rotWithShape="1">
          <a:blip r:embed="rId5">
            <a:alphaModFix/>
          </a:blip>
          <a:srcRect/>
          <a:stretch/>
        </p:blipFill>
        <p:spPr>
          <a:xfrm>
            <a:off x="4765608" y="5179919"/>
            <a:ext cx="1684727" cy="1671554"/>
          </a:xfrm>
          <a:prstGeom prst="rect">
            <a:avLst/>
          </a:prstGeom>
          <a:noFill/>
          <a:ln>
            <a:noFill/>
          </a:ln>
        </p:spPr>
      </p:pic>
      <p:sp>
        <p:nvSpPr>
          <p:cNvPr id="1110" name="Google Shape;1110;gb309b23f6f_0_312"/>
          <p:cNvSpPr txBox="1"/>
          <p:nvPr/>
        </p:nvSpPr>
        <p:spPr>
          <a:xfrm>
            <a:off x="4901888" y="5473856"/>
            <a:ext cx="1360158" cy="1502285"/>
          </a:xfrm>
          <a:prstGeom prst="rect">
            <a:avLst/>
          </a:prstGeom>
          <a:noFill/>
          <a:ln>
            <a:noFill/>
          </a:ln>
        </p:spPr>
        <p:txBody>
          <a:bodyPr spcFirstLastPara="1" wrap="square" lIns="34275" tIns="34275" rIns="34275" bIns="34275" anchor="t" anchorCtr="0">
            <a:noAutofit/>
          </a:bodyPr>
          <a:lstStyle/>
          <a:p>
            <a:pPr algn="ctr">
              <a:lnSpc>
                <a:spcPct val="107916"/>
              </a:lnSpc>
              <a:buClr>
                <a:srgbClr val="000000"/>
              </a:buClr>
              <a:buSzPts val="800"/>
            </a:pPr>
            <a:r>
              <a:rPr lang="es-ES" sz="800" dirty="0">
                <a:solidFill>
                  <a:srgbClr val="000000"/>
                </a:solidFill>
                <a:latin typeface="Arial"/>
                <a:ea typeface="Arial"/>
                <a:cs typeface="Arial"/>
                <a:sym typeface="Arial"/>
              </a:rPr>
              <a:t>"Las opciones laborales disponibles para las mujeres jóvenes y sin título profesional son limitadas y generalmente se centran en empleos mal pagados o temporales."</a:t>
            </a:r>
            <a:endParaRPr sz="800" dirty="0">
              <a:solidFill>
                <a:srgbClr val="000000"/>
              </a:solidFill>
              <a:latin typeface="Open Sans Light"/>
              <a:ea typeface="Open Sans Light"/>
              <a:cs typeface="Open Sans Light"/>
              <a:sym typeface="Open Sans Light"/>
            </a:endParaRPr>
          </a:p>
        </p:txBody>
      </p:sp>
      <p:pic>
        <p:nvPicPr>
          <p:cNvPr id="1112" name="Google Shape;1112;gb309b23f6f_0_312"/>
          <p:cNvPicPr preferRelativeResize="0"/>
          <p:nvPr/>
        </p:nvPicPr>
        <p:blipFill rotWithShape="1">
          <a:blip r:embed="rId3">
            <a:alphaModFix/>
          </a:blip>
          <a:srcRect/>
          <a:stretch/>
        </p:blipFill>
        <p:spPr>
          <a:xfrm rot="300424">
            <a:off x="5912885" y="1284902"/>
            <a:ext cx="1382287" cy="1389202"/>
          </a:xfrm>
          <a:prstGeom prst="rect">
            <a:avLst/>
          </a:prstGeom>
          <a:noFill/>
          <a:ln>
            <a:noFill/>
          </a:ln>
        </p:spPr>
      </p:pic>
      <p:pic>
        <p:nvPicPr>
          <p:cNvPr id="1114" name="Google Shape;1114;gb309b23f6f_0_312"/>
          <p:cNvPicPr preferRelativeResize="0"/>
          <p:nvPr/>
        </p:nvPicPr>
        <p:blipFill rotWithShape="1">
          <a:blip r:embed="rId3">
            <a:alphaModFix/>
          </a:blip>
          <a:srcRect/>
          <a:stretch/>
        </p:blipFill>
        <p:spPr>
          <a:xfrm flipH="1">
            <a:off x="7497637" y="5366871"/>
            <a:ext cx="1361072" cy="1440187"/>
          </a:xfrm>
          <a:prstGeom prst="rect">
            <a:avLst/>
          </a:prstGeom>
          <a:noFill/>
          <a:ln>
            <a:noFill/>
          </a:ln>
        </p:spPr>
      </p:pic>
      <p:sp>
        <p:nvSpPr>
          <p:cNvPr id="1117" name="Google Shape;1117;gb309b23f6f_0_312"/>
          <p:cNvSpPr txBox="1"/>
          <p:nvPr/>
        </p:nvSpPr>
        <p:spPr>
          <a:xfrm flipH="1">
            <a:off x="7697723" y="5611778"/>
            <a:ext cx="960900" cy="10269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292929"/>
                </a:solidFill>
                <a:latin typeface="Arial"/>
                <a:ea typeface="Arial"/>
                <a:cs typeface="Arial"/>
                <a:sym typeface="Arial"/>
              </a:rPr>
              <a:t>“Se tiene mucha capacitación sobre estos temas y trabajamos con ello por lo tanto no es obstáculo para seguir adelante “</a:t>
            </a:r>
            <a:endParaRPr sz="800" dirty="0">
              <a:solidFill>
                <a:schemeClr val="dk1"/>
              </a:solidFill>
              <a:latin typeface="Arial"/>
              <a:ea typeface="Arial"/>
              <a:cs typeface="Arial"/>
              <a:sym typeface="Arial"/>
            </a:endParaRPr>
          </a:p>
        </p:txBody>
      </p:sp>
      <p:pic>
        <p:nvPicPr>
          <p:cNvPr id="1118" name="Google Shape;1118;gb309b23f6f_0_312"/>
          <p:cNvPicPr preferRelativeResize="0"/>
          <p:nvPr/>
        </p:nvPicPr>
        <p:blipFill rotWithShape="1">
          <a:blip r:embed="rId6">
            <a:alphaModFix/>
          </a:blip>
          <a:srcRect/>
          <a:stretch/>
        </p:blipFill>
        <p:spPr>
          <a:xfrm>
            <a:off x="7054983" y="2576344"/>
            <a:ext cx="1763887" cy="1143000"/>
          </a:xfrm>
          <a:prstGeom prst="rect">
            <a:avLst/>
          </a:prstGeom>
          <a:noFill/>
          <a:ln>
            <a:noFill/>
          </a:ln>
        </p:spPr>
      </p:pic>
      <p:sp>
        <p:nvSpPr>
          <p:cNvPr id="1119" name="Google Shape;1119;gb309b23f6f_0_312"/>
          <p:cNvSpPr txBox="1"/>
          <p:nvPr/>
        </p:nvSpPr>
        <p:spPr>
          <a:xfrm>
            <a:off x="7194940" y="2739959"/>
            <a:ext cx="1311103" cy="570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000000"/>
                </a:solidFill>
                <a:latin typeface="Arial"/>
                <a:ea typeface="Arial"/>
                <a:cs typeface="Arial"/>
                <a:sym typeface="Arial"/>
              </a:rPr>
              <a:t>"Se les exige tener una experiencia mínima de dos años para poder postular a ciertos trabajos, lo cual resulta inviable cuando se está recién egresando."</a:t>
            </a:r>
          </a:p>
        </p:txBody>
      </p:sp>
      <p:pic>
        <p:nvPicPr>
          <p:cNvPr id="1120" name="Google Shape;1120;gb309b23f6f_0_312"/>
          <p:cNvPicPr preferRelativeResize="0"/>
          <p:nvPr/>
        </p:nvPicPr>
        <p:blipFill rotWithShape="1">
          <a:blip r:embed="rId6">
            <a:alphaModFix/>
          </a:blip>
          <a:srcRect/>
          <a:stretch/>
        </p:blipFill>
        <p:spPr>
          <a:xfrm rot="774823">
            <a:off x="7762687" y="4147340"/>
            <a:ext cx="1105352" cy="1109269"/>
          </a:xfrm>
          <a:prstGeom prst="rect">
            <a:avLst/>
          </a:prstGeom>
          <a:noFill/>
          <a:ln>
            <a:noFill/>
          </a:ln>
        </p:spPr>
      </p:pic>
      <p:sp>
        <p:nvSpPr>
          <p:cNvPr id="1121" name="Google Shape;1121;gb309b23f6f_0_312"/>
          <p:cNvSpPr txBox="1"/>
          <p:nvPr/>
        </p:nvSpPr>
        <p:spPr>
          <a:xfrm rot="832069">
            <a:off x="7706362" y="4456629"/>
            <a:ext cx="1186843" cy="842951"/>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700" b="1" dirty="0"/>
              <a:t>"En la universidad, hay un compromiso claro con la diversidad, lo que favorece el trabajo en equipo."</a:t>
            </a:r>
            <a:endParaRPr sz="700" b="1" dirty="0">
              <a:solidFill>
                <a:srgbClr val="000000"/>
              </a:solidFill>
              <a:latin typeface="Arial"/>
              <a:ea typeface="Arial"/>
              <a:cs typeface="Arial"/>
              <a:sym typeface="Arial"/>
            </a:endParaRPr>
          </a:p>
        </p:txBody>
      </p:sp>
      <p:pic>
        <p:nvPicPr>
          <p:cNvPr id="1122" name="Google Shape;1122;gb309b23f6f_0_312"/>
          <p:cNvPicPr preferRelativeResize="0"/>
          <p:nvPr/>
        </p:nvPicPr>
        <p:blipFill rotWithShape="1">
          <a:blip r:embed="rId3">
            <a:alphaModFix/>
          </a:blip>
          <a:srcRect/>
          <a:stretch/>
        </p:blipFill>
        <p:spPr>
          <a:xfrm flipH="1">
            <a:off x="849878" y="2735115"/>
            <a:ext cx="1952186" cy="954103"/>
          </a:xfrm>
          <a:prstGeom prst="rect">
            <a:avLst/>
          </a:prstGeom>
          <a:noFill/>
          <a:ln>
            <a:noFill/>
          </a:ln>
        </p:spPr>
      </p:pic>
      <p:sp>
        <p:nvSpPr>
          <p:cNvPr id="1123" name="Google Shape;1123;gb309b23f6f_0_312"/>
          <p:cNvSpPr txBox="1"/>
          <p:nvPr/>
        </p:nvSpPr>
        <p:spPr>
          <a:xfrm>
            <a:off x="1090041" y="2896481"/>
            <a:ext cx="1382400" cy="918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700" dirty="0">
                <a:solidFill>
                  <a:srgbClr val="292929"/>
                </a:solidFill>
                <a:latin typeface="Arial"/>
                <a:ea typeface="Arial"/>
                <a:cs typeface="Arial"/>
                <a:sym typeface="Arial"/>
              </a:rPr>
              <a:t>: "</a:t>
            </a:r>
            <a:r>
              <a:rPr lang="es-ES" sz="700" b="1" dirty="0">
                <a:solidFill>
                  <a:srgbClr val="292929"/>
                </a:solidFill>
                <a:latin typeface="Arial"/>
                <a:ea typeface="Arial"/>
                <a:cs typeface="Arial"/>
                <a:sym typeface="Arial"/>
              </a:rPr>
              <a:t>He sentido que en este tipo de trabajo, la gente no siempre toma en serio a las mujeres que manejamos nuestros propios negocios."</a:t>
            </a:r>
            <a:endParaRPr lang="es-ES" sz="700" b="1" dirty="0">
              <a:solidFill>
                <a:srgbClr val="000000"/>
              </a:solidFill>
              <a:latin typeface="Arial"/>
              <a:ea typeface="Arial"/>
              <a:cs typeface="Arial"/>
              <a:sym typeface="Arial"/>
            </a:endParaRPr>
          </a:p>
        </p:txBody>
      </p:sp>
      <p:sp>
        <p:nvSpPr>
          <p:cNvPr id="1124" name="Google Shape;1124;gb309b23f6f_0_312"/>
          <p:cNvSpPr txBox="1"/>
          <p:nvPr/>
        </p:nvSpPr>
        <p:spPr>
          <a:xfrm>
            <a:off x="6019933" y="1687342"/>
            <a:ext cx="1024200" cy="765976"/>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292929"/>
                </a:solidFill>
              </a:rPr>
              <a:t>“</a:t>
            </a:r>
            <a:r>
              <a:rPr lang="es-ES" sz="800" dirty="0">
                <a:solidFill>
                  <a:srgbClr val="292929"/>
                </a:solidFill>
                <a:latin typeface="Arial"/>
                <a:ea typeface="Arial"/>
                <a:cs typeface="Arial"/>
                <a:sym typeface="Arial"/>
              </a:rPr>
              <a:t>"Una vez hice una capacitación de barista, pero que jamás la usamos."</a:t>
            </a:r>
            <a:endParaRPr sz="800" dirty="0">
              <a:solidFill>
                <a:srgbClr val="000000"/>
              </a:solidFill>
              <a:latin typeface="Arial"/>
              <a:ea typeface="Arial"/>
              <a:cs typeface="Arial"/>
              <a:sym typeface="Arial"/>
            </a:endParaRPr>
          </a:p>
        </p:txBody>
      </p:sp>
      <p:sp>
        <p:nvSpPr>
          <p:cNvPr id="1125" name="Google Shape;1125;gb309b23f6f_0_312"/>
          <p:cNvSpPr txBox="1"/>
          <p:nvPr/>
        </p:nvSpPr>
        <p:spPr>
          <a:xfrm>
            <a:off x="4996386" y="2816226"/>
            <a:ext cx="1110042" cy="749308"/>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s-ES" sz="800" dirty="0">
                <a:solidFill>
                  <a:srgbClr val="000000"/>
                </a:solidFill>
                <a:latin typeface="Arial"/>
                <a:ea typeface="Arial"/>
                <a:cs typeface="Arial"/>
                <a:sym typeface="Arial"/>
              </a:rPr>
              <a:t>"Aprender a usar herramientas como Photoshop y Excel me ha permitido mantenerme en el negocio."</a:t>
            </a:r>
            <a:endParaRPr lang="es-ES" sz="800" dirty="0">
              <a:solidFill>
                <a:srgbClr val="000000"/>
              </a:solidFill>
              <a:latin typeface="Open Sans Light"/>
              <a:ea typeface="Open Sans Light"/>
              <a:cs typeface="Open Sans Light"/>
              <a:sym typeface="Open Sans Light"/>
            </a:endParaRPr>
          </a:p>
        </p:txBody>
      </p:sp>
      <p:pic>
        <p:nvPicPr>
          <p:cNvPr id="1128" name="Google Shape;1128;gb309b23f6f_0_312"/>
          <p:cNvPicPr preferRelativeResize="0"/>
          <p:nvPr/>
        </p:nvPicPr>
        <p:blipFill rotWithShape="1">
          <a:blip r:embed="rId3">
            <a:alphaModFix/>
          </a:blip>
          <a:srcRect/>
          <a:stretch/>
        </p:blipFill>
        <p:spPr>
          <a:xfrm>
            <a:off x="6108401" y="4268186"/>
            <a:ext cx="1617206" cy="1328241"/>
          </a:xfrm>
          <a:prstGeom prst="rect">
            <a:avLst/>
          </a:prstGeom>
          <a:noFill/>
          <a:ln>
            <a:noFill/>
          </a:ln>
          <a:effectLst>
            <a:outerShdw blurRad="57150" dist="19050" dir="5400000" algn="bl" rotWithShape="0">
              <a:srgbClr val="000000">
                <a:alpha val="49410"/>
              </a:srgbClr>
            </a:outerShdw>
          </a:effectLst>
        </p:spPr>
      </p:pic>
      <p:sp>
        <p:nvSpPr>
          <p:cNvPr id="1129" name="Google Shape;1129;gb309b23f6f_0_312"/>
          <p:cNvSpPr txBox="1"/>
          <p:nvPr/>
        </p:nvSpPr>
        <p:spPr>
          <a:xfrm>
            <a:off x="6241091" y="4443553"/>
            <a:ext cx="1200900" cy="666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000000"/>
                </a:solidFill>
                <a:latin typeface="Arial"/>
                <a:ea typeface="Arial"/>
                <a:cs typeface="Arial"/>
                <a:sym typeface="Arial"/>
              </a:rPr>
              <a:t>“He observado algunas iniciativas de diversidad en mi lugar de trabajo, como talleres de sensibilización, pero no siempre se reflejan en la práctica diaria.”</a:t>
            </a:r>
            <a:endParaRPr sz="800" dirty="0">
              <a:solidFill>
                <a:srgbClr val="000000"/>
              </a:solidFill>
              <a:latin typeface="Arial"/>
              <a:ea typeface="Arial"/>
              <a:cs typeface="Arial"/>
              <a:sym typeface="Arial"/>
            </a:endParaRPr>
          </a:p>
        </p:txBody>
      </p:sp>
      <p:pic>
        <p:nvPicPr>
          <p:cNvPr id="1130" name="Google Shape;1130;gb309b23f6f_0_312"/>
          <p:cNvPicPr preferRelativeResize="0"/>
          <p:nvPr/>
        </p:nvPicPr>
        <p:blipFill rotWithShape="1">
          <a:blip r:embed="rId5">
            <a:alphaModFix/>
          </a:blip>
          <a:srcRect/>
          <a:stretch/>
        </p:blipFill>
        <p:spPr>
          <a:xfrm rot="585022">
            <a:off x="791959" y="5359636"/>
            <a:ext cx="1898603" cy="1369801"/>
          </a:xfrm>
          <a:prstGeom prst="rect">
            <a:avLst/>
          </a:prstGeom>
          <a:noFill/>
          <a:ln>
            <a:noFill/>
          </a:ln>
        </p:spPr>
      </p:pic>
      <p:sp>
        <p:nvSpPr>
          <p:cNvPr id="1131" name="Google Shape;1131;gb309b23f6f_0_312"/>
          <p:cNvSpPr txBox="1"/>
          <p:nvPr/>
        </p:nvSpPr>
        <p:spPr>
          <a:xfrm>
            <a:off x="852447" y="5642066"/>
            <a:ext cx="1522902" cy="1083705"/>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s-ES" sz="800" dirty="0">
                <a:solidFill>
                  <a:srgbClr val="000000"/>
                </a:solidFill>
                <a:latin typeface="Arial"/>
                <a:ea typeface="Arial"/>
                <a:cs typeface="Arial"/>
                <a:sym typeface="Arial"/>
              </a:rPr>
              <a:t>"La falta de oportunidades, la discriminación y los cuestionamientos sobre su valía parecen generar frustración, ansiedad y un sentimiento de impotencia."</a:t>
            </a:r>
            <a:endParaRPr sz="800" dirty="0">
              <a:solidFill>
                <a:srgbClr val="000000"/>
              </a:solidFill>
              <a:latin typeface="Arial"/>
              <a:ea typeface="Arial"/>
              <a:cs typeface="Arial"/>
              <a:sym typeface="Arial"/>
            </a:endParaRPr>
          </a:p>
        </p:txBody>
      </p:sp>
      <p:sp>
        <p:nvSpPr>
          <p:cNvPr id="2" name="Título 1">
            <a:extLst>
              <a:ext uri="{FF2B5EF4-FFF2-40B4-BE49-F238E27FC236}">
                <a16:creationId xmlns:a16="http://schemas.microsoft.com/office/drawing/2014/main" id="{5EE34EE7-B239-934F-BF33-5AB8AC3F48BD}"/>
              </a:ext>
            </a:extLst>
          </p:cNvPr>
          <p:cNvSpPr>
            <a:spLocks noGrp="1"/>
          </p:cNvSpPr>
          <p:nvPr>
            <p:ph type="title"/>
          </p:nvPr>
        </p:nvSpPr>
        <p:spPr>
          <a:xfrm>
            <a:off x="468103" y="78180"/>
            <a:ext cx="8229600" cy="1143000"/>
          </a:xfrm>
        </p:spPr>
        <p:txBody>
          <a:bodyPr/>
          <a:lstStyle/>
          <a:p>
            <a:r>
              <a:rPr lang="es-CL" dirty="0">
                <a:solidFill>
                  <a:srgbClr val="C00000"/>
                </a:solidFill>
              </a:rPr>
              <a:t>Matriz de Hallazgos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b309b23f6f_0_369"/>
          <p:cNvSpPr/>
          <p:nvPr/>
        </p:nvSpPr>
        <p:spPr>
          <a:xfrm>
            <a:off x="1803256" y="3676309"/>
            <a:ext cx="314100" cy="388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535353"/>
              </a:buClr>
              <a:buSzPts val="3000"/>
            </a:pPr>
            <a:endParaRPr sz="3000">
              <a:solidFill>
                <a:schemeClr val="lt1"/>
              </a:solidFill>
              <a:latin typeface="Open Sans Light"/>
              <a:ea typeface="Open Sans Light"/>
              <a:cs typeface="Open Sans Light"/>
              <a:sym typeface="Open Sans Light"/>
            </a:endParaRPr>
          </a:p>
        </p:txBody>
      </p:sp>
      <p:graphicFrame>
        <p:nvGraphicFramePr>
          <p:cNvPr id="1138" name="Google Shape;1138;gb309b23f6f_0_369"/>
          <p:cNvGraphicFramePr/>
          <p:nvPr>
            <p:extLst>
              <p:ext uri="{D42A27DB-BD31-4B8C-83A1-F6EECF244321}">
                <p14:modId xmlns:p14="http://schemas.microsoft.com/office/powerpoint/2010/main" val="3059371090"/>
              </p:ext>
            </p:extLst>
          </p:nvPr>
        </p:nvGraphicFramePr>
        <p:xfrm>
          <a:off x="0" y="1445175"/>
          <a:ext cx="9015993" cy="33280583"/>
        </p:xfrm>
        <a:graphic>
          <a:graphicData uri="http://schemas.openxmlformats.org/drawingml/2006/table">
            <a:tbl>
              <a:tblPr firstRow="1" bandRow="1">
                <a:noFill/>
              </a:tblPr>
              <a:tblGrid>
                <a:gridCol w="893061">
                  <a:extLst>
                    <a:ext uri="{9D8B030D-6E8A-4147-A177-3AD203B41FA5}">
                      <a16:colId xmlns:a16="http://schemas.microsoft.com/office/drawing/2014/main" val="20000"/>
                    </a:ext>
                  </a:extLst>
                </a:gridCol>
                <a:gridCol w="1595078">
                  <a:extLst>
                    <a:ext uri="{9D8B030D-6E8A-4147-A177-3AD203B41FA5}">
                      <a16:colId xmlns:a16="http://schemas.microsoft.com/office/drawing/2014/main" val="20001"/>
                    </a:ext>
                  </a:extLst>
                </a:gridCol>
                <a:gridCol w="1820988">
                  <a:extLst>
                    <a:ext uri="{9D8B030D-6E8A-4147-A177-3AD203B41FA5}">
                      <a16:colId xmlns:a16="http://schemas.microsoft.com/office/drawing/2014/main" val="20002"/>
                    </a:ext>
                  </a:extLst>
                </a:gridCol>
                <a:gridCol w="1548082">
                  <a:extLst>
                    <a:ext uri="{9D8B030D-6E8A-4147-A177-3AD203B41FA5}">
                      <a16:colId xmlns:a16="http://schemas.microsoft.com/office/drawing/2014/main" val="20003"/>
                    </a:ext>
                  </a:extLst>
                </a:gridCol>
                <a:gridCol w="104204">
                  <a:extLst>
                    <a:ext uri="{9D8B030D-6E8A-4147-A177-3AD203B41FA5}">
                      <a16:colId xmlns:a16="http://schemas.microsoft.com/office/drawing/2014/main" val="20004"/>
                    </a:ext>
                  </a:extLst>
                </a:gridCol>
                <a:gridCol w="3054580">
                  <a:extLst>
                    <a:ext uri="{9D8B030D-6E8A-4147-A177-3AD203B41FA5}">
                      <a16:colId xmlns:a16="http://schemas.microsoft.com/office/drawing/2014/main" val="20005"/>
                    </a:ext>
                  </a:extLst>
                </a:gridCol>
              </a:tblGrid>
              <a:tr h="625727">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a:solidFill>
                          <a:srgbClr val="000000"/>
                        </a:solidFill>
                      </a:endParaRPr>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Discriminación y Estereotipos de Género</a:t>
                      </a:r>
                      <a:endParaRPr sz="1000" b="1" u="none" strike="noStrike" cap="none" dirty="0">
                        <a:solidFill>
                          <a:srgbClr val="000000"/>
                        </a:solidFill>
                      </a:endParaRPr>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Educación y Desarrollo Profesional</a:t>
                      </a:r>
                      <a:endParaRPr sz="1000" b="1" u="none" strike="noStrike" cap="none" dirty="0">
                        <a:solidFill>
                          <a:srgbClr val="000000"/>
                        </a:solidFill>
                      </a:endParaRPr>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Equilibrio Vida Laboral-Personal</a:t>
                      </a:r>
                      <a:endParaRPr sz="1000" b="1" u="none" strike="noStrike" cap="none" dirty="0">
                        <a:solidFill>
                          <a:srgbClr val="000000"/>
                        </a:solidFill>
                      </a:endParaRPr>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dirty="0">
                        <a:solidFill>
                          <a:srgbClr val="000000"/>
                        </a:solidFill>
                      </a:endParaRPr>
                    </a:p>
                  </a:txBody>
                  <a:tcPr marL="34300" marR="34300" marT="17150" marB="17150"/>
                </a:tc>
                <a:tc>
                  <a:txBody>
                    <a:bodyPr/>
                    <a:lstStyle/>
                    <a:p>
                      <a:pPr marL="0" marR="0" lvl="0" indent="0" algn="l" rtl="0">
                        <a:lnSpc>
                          <a:spcPct val="100000"/>
                        </a:lnSpc>
                        <a:spcBef>
                          <a:spcPts val="0"/>
                        </a:spcBef>
                        <a:spcAft>
                          <a:spcPts val="0"/>
                        </a:spcAft>
                        <a:buClr>
                          <a:schemeClr val="dk1"/>
                        </a:buClr>
                        <a:buSzPts val="1100"/>
                        <a:buFont typeface="Open Sans"/>
                        <a:buNone/>
                      </a:pPr>
                      <a:r>
                        <a:rPr lang="es-CL" sz="1800" b="1" kern="1200" dirty="0">
                          <a:solidFill>
                            <a:schemeClr val="tx1"/>
                          </a:solidFill>
                          <a:effectLst/>
                          <a:latin typeface="+mn-lt"/>
                          <a:ea typeface="+mn-ea"/>
                          <a:cs typeface="+mn-cs"/>
                        </a:rPr>
                        <a:t>Diversidad e Inclusión en el Entorno Laboral</a:t>
                      </a:r>
                      <a:endParaRPr sz="1000" b="1" u="none" strike="noStrike" cap="none" dirty="0">
                        <a:solidFill>
                          <a:srgbClr val="000000"/>
                        </a:solidFill>
                      </a:endParaRPr>
                    </a:p>
                  </a:txBody>
                  <a:tcPr marL="34300" marR="34300" marT="17150" marB="17150"/>
                </a:tc>
                <a:extLst>
                  <a:ext uri="{0D108BD9-81ED-4DB2-BD59-A6C34878D82A}">
                    <a16:rowId xmlns:a16="http://schemas.microsoft.com/office/drawing/2014/main" val="10000"/>
                  </a:ext>
                </a:extLst>
              </a:tr>
              <a:tr h="1920574">
                <a:tc>
                  <a:txBody>
                    <a:bodyPr/>
                    <a:lstStyle/>
                    <a:p>
                      <a:pPr marL="0" marR="0" lvl="0" indent="0" algn="l" rtl="0">
                        <a:lnSpc>
                          <a:spcPct val="100000"/>
                        </a:lnSpc>
                        <a:spcBef>
                          <a:spcPts val="0"/>
                        </a:spcBef>
                        <a:spcAft>
                          <a:spcPts val="0"/>
                        </a:spcAft>
                        <a:buClr>
                          <a:schemeClr val="dk1"/>
                        </a:buClr>
                        <a:buSzPts val="1100"/>
                        <a:buFont typeface="Open Sans"/>
                        <a:buNone/>
                      </a:pPr>
                      <a:r>
                        <a:rPr lang="en-GB" sz="1000" b="1" u="none" strike="noStrike" cap="none" dirty="0" err="1">
                          <a:solidFill>
                            <a:srgbClr val="000000"/>
                          </a:solidFill>
                        </a:rPr>
                        <a:t>Descripción</a:t>
                      </a:r>
                      <a:endParaRPr sz="1000" b="1" u="none" strike="noStrike" cap="none" dirty="0">
                        <a:solidFill>
                          <a:srgbClr val="000000"/>
                        </a:solidFill>
                      </a:endParaRPr>
                    </a:p>
                  </a:txBody>
                  <a:tcPr marL="34300" marR="34300" marT="17150" marB="17150"/>
                </a:tc>
                <a:tc>
                  <a:txBody>
                    <a:bodyPr/>
                    <a:lstStyle/>
                    <a:p>
                      <a:pPr marL="0" marR="0" lvl="0" indent="0" algn="just" rtl="0">
                        <a:lnSpc>
                          <a:spcPct val="100000"/>
                        </a:lnSpc>
                        <a:spcBef>
                          <a:spcPts val="0"/>
                        </a:spcBef>
                        <a:spcAft>
                          <a:spcPts val="0"/>
                        </a:spcAft>
                        <a:buClr>
                          <a:schemeClr val="dk1"/>
                        </a:buClr>
                        <a:buSzPts val="1100"/>
                        <a:buFont typeface="Open Sans"/>
                        <a:buNone/>
                      </a:pPr>
                      <a:r>
                        <a:rPr lang="en-GB" sz="1000" b="1" u="none" strike="noStrike" cap="none">
                          <a:solidFill>
                            <a:srgbClr val="000000"/>
                          </a:solidFill>
                        </a:rPr>
                        <a:t>Uno de los factores más nombrados, es la falta de personal capacitado para la inclusión. Manifiestan que se debería preparar y hacer una formación  a los trabajadores que son integrados al rubro del turismo inclusivo. Incluso buscar personal con vocación.</a:t>
                      </a:r>
                      <a:endParaRPr sz="1000" b="1" u="none" strike="noStrike" cap="none">
                        <a:solidFill>
                          <a:srgbClr val="000000"/>
                        </a:solidFill>
                      </a:endParaRPr>
                    </a:p>
                  </a:txBody>
                  <a:tcPr marL="34300" marR="34300" marT="17150" marB="17150"/>
                </a:tc>
                <a:tc>
                  <a:txBody>
                    <a:bodyPr/>
                    <a:lstStyle/>
                    <a:p>
                      <a:pPr marL="0" marR="0" lvl="0" indent="0" algn="just" rtl="0">
                        <a:lnSpc>
                          <a:spcPct val="100000"/>
                        </a:lnSpc>
                        <a:spcBef>
                          <a:spcPts val="0"/>
                        </a:spcBef>
                        <a:spcAft>
                          <a:spcPts val="0"/>
                        </a:spcAft>
                        <a:buClr>
                          <a:schemeClr val="dk1"/>
                        </a:buClr>
                        <a:buSzPts val="1100"/>
                        <a:buFont typeface="Open Sans"/>
                        <a:buNone/>
                      </a:pPr>
                      <a:r>
                        <a:rPr lang="en-GB" sz="1000" b="1" u="none" strike="noStrike" cap="none">
                          <a:solidFill>
                            <a:srgbClr val="000000"/>
                          </a:solidFill>
                        </a:rPr>
                        <a:t>Pudimos notar que la la tecnología siendo uno de los factores más importantes para el turismo y el servicio, no se encuentra totalmente instaurado en el turismo para discapacitados, evitando que el turista pueda desarrollar su visita más agradable y ayudar a una experiencia más inclusiva. </a:t>
                      </a:r>
                      <a:endParaRPr sz="1000" b="1" u="none" strike="noStrike" cap="none">
                        <a:solidFill>
                          <a:srgbClr val="000000"/>
                        </a:solidFill>
                      </a:endParaRPr>
                    </a:p>
                  </a:txBody>
                  <a:tcPr marL="34300" marR="34300" marT="17150" marB="17150"/>
                </a:tc>
                <a:tc>
                  <a:txBody>
                    <a:bodyPr/>
                    <a:lstStyle/>
                    <a:p>
                      <a:pPr marL="0" marR="0" lvl="0" indent="0" algn="just" rtl="0">
                        <a:lnSpc>
                          <a:spcPct val="100000"/>
                        </a:lnSpc>
                        <a:spcBef>
                          <a:spcPts val="0"/>
                        </a:spcBef>
                        <a:spcAft>
                          <a:spcPts val="0"/>
                        </a:spcAft>
                        <a:buClr>
                          <a:schemeClr val="dk1"/>
                        </a:buClr>
                        <a:buSzPts val="1100"/>
                        <a:buFont typeface="Open Sans"/>
                        <a:buNone/>
                      </a:pPr>
                      <a:r>
                        <a:rPr lang="en-GB" sz="1000" b="1" u="none" strike="noStrike" cap="none">
                          <a:solidFill>
                            <a:srgbClr val="000000"/>
                          </a:solidFill>
                        </a:rPr>
                        <a:t>Las ofertas de servicios o productos no presentan variedad y se concentran en las mismas actividades, sin embargo, los usuarios buscan nuevas experiencias. </a:t>
                      </a:r>
                      <a:endParaRPr sz="1000" b="1" u="none" strike="noStrike" cap="none">
                        <a:solidFill>
                          <a:srgbClr val="000000"/>
                        </a:solidFill>
                      </a:endParaRPr>
                    </a:p>
                  </a:txBody>
                  <a:tcPr marL="34300" marR="34300" marT="17150" marB="17150"/>
                </a:tc>
                <a:tc>
                  <a:txBody>
                    <a:bodyPr/>
                    <a:lstStyle/>
                    <a:p>
                      <a:pPr marL="0" marR="0" lvl="0" indent="0" algn="just" rtl="0">
                        <a:lnSpc>
                          <a:spcPct val="100000"/>
                        </a:lnSpc>
                        <a:spcBef>
                          <a:spcPts val="0"/>
                        </a:spcBef>
                        <a:spcAft>
                          <a:spcPts val="0"/>
                        </a:spcAft>
                        <a:buClr>
                          <a:schemeClr val="dk1"/>
                        </a:buClr>
                        <a:buSzPts val="1100"/>
                        <a:buFont typeface="Open Sans"/>
                        <a:buNone/>
                      </a:pPr>
                      <a:r>
                        <a:rPr lang="en-GB" sz="1000" b="1" u="none" strike="noStrike" cap="none">
                          <a:solidFill>
                            <a:srgbClr val="000000"/>
                          </a:solidFill>
                        </a:rPr>
                        <a:t>Se logra apreciar que los lugares en los cuales se desarrollan las actividades turísticas no están aptos para las personas con situación de discapacidad, siendo este un factor clave y esencial, para que puedan disfrutar del servicio. </a:t>
                      </a:r>
                      <a:endParaRPr sz="1000" b="1" u="none" strike="noStrike" cap="none">
                        <a:solidFill>
                          <a:srgbClr val="000000"/>
                        </a:solidFill>
                      </a:endParaRPr>
                    </a:p>
                  </a:txBody>
                  <a:tcPr marL="34300" marR="34300" marT="17150" marB="17150"/>
                </a:tc>
                <a:tc>
                  <a:txBody>
                    <a:bodyPr/>
                    <a:lstStyle/>
                    <a:p>
                      <a:pPr marL="0" marR="0" lvl="0" indent="0" algn="just" rtl="0">
                        <a:lnSpc>
                          <a:spcPct val="100000"/>
                        </a:lnSpc>
                        <a:spcBef>
                          <a:spcPts val="0"/>
                        </a:spcBef>
                        <a:spcAft>
                          <a:spcPts val="0"/>
                        </a:spcAft>
                        <a:buClr>
                          <a:schemeClr val="dk1"/>
                        </a:buClr>
                        <a:buSzPts val="1100"/>
                        <a:buFont typeface="Open Sans"/>
                        <a:buNone/>
                      </a:pPr>
                      <a:r>
                        <a:rPr lang="en-GB" sz="1000" b="1" u="none" strike="noStrike" cap="none" dirty="0">
                          <a:solidFill>
                            <a:srgbClr val="000000"/>
                          </a:solidFill>
                        </a:rPr>
                        <a:t>Los </a:t>
                      </a:r>
                      <a:r>
                        <a:rPr lang="en-GB" sz="1000" b="1" u="none" strike="noStrike" cap="none" dirty="0" err="1">
                          <a:solidFill>
                            <a:srgbClr val="000000"/>
                          </a:solidFill>
                        </a:rPr>
                        <a:t>atractivos</a:t>
                      </a:r>
                      <a:r>
                        <a:rPr lang="en-GB" sz="1000" b="1" u="none" strike="noStrike" cap="none" dirty="0">
                          <a:solidFill>
                            <a:srgbClr val="000000"/>
                          </a:solidFill>
                        </a:rPr>
                        <a:t> y/o </a:t>
                      </a:r>
                      <a:r>
                        <a:rPr lang="en-GB" sz="1000" b="1" u="none" strike="noStrike" cap="none" dirty="0" err="1">
                          <a:solidFill>
                            <a:srgbClr val="000000"/>
                          </a:solidFill>
                        </a:rPr>
                        <a:t>destinos</a:t>
                      </a:r>
                      <a:r>
                        <a:rPr lang="en-GB" sz="1000" b="1" u="none" strike="noStrike" cap="none" dirty="0">
                          <a:solidFill>
                            <a:srgbClr val="000000"/>
                          </a:solidFill>
                        </a:rPr>
                        <a:t> que no </a:t>
                      </a:r>
                      <a:r>
                        <a:rPr lang="en-GB" sz="1000" b="1" u="none" strike="noStrike" cap="none" dirty="0" err="1">
                          <a:solidFill>
                            <a:srgbClr val="000000"/>
                          </a:solidFill>
                        </a:rPr>
                        <a:t>tienen</a:t>
                      </a:r>
                      <a:r>
                        <a:rPr lang="en-GB" sz="1000" b="1" u="none" strike="noStrike" cap="none" dirty="0">
                          <a:solidFill>
                            <a:srgbClr val="000000"/>
                          </a:solidFill>
                        </a:rPr>
                        <a:t> </a:t>
                      </a:r>
                      <a:r>
                        <a:rPr lang="en-GB" sz="1000" b="1" u="none" strike="noStrike" cap="none" dirty="0" err="1">
                          <a:solidFill>
                            <a:srgbClr val="000000"/>
                          </a:solidFill>
                        </a:rPr>
                        <a:t>opciones</a:t>
                      </a:r>
                      <a:r>
                        <a:rPr lang="en-GB" sz="1000" b="1" u="none" strike="noStrike" cap="none" dirty="0">
                          <a:solidFill>
                            <a:srgbClr val="000000"/>
                          </a:solidFill>
                        </a:rPr>
                        <a:t> de </a:t>
                      </a:r>
                      <a:r>
                        <a:rPr lang="en-GB" sz="1000" b="1" u="none" strike="noStrike" cap="none" dirty="0" err="1">
                          <a:solidFill>
                            <a:srgbClr val="000000"/>
                          </a:solidFill>
                        </a:rPr>
                        <a:t>entrega</a:t>
                      </a:r>
                      <a:r>
                        <a:rPr lang="en-GB" sz="1000" b="1" u="none" strike="noStrike" cap="none" dirty="0">
                          <a:solidFill>
                            <a:srgbClr val="000000"/>
                          </a:solidFill>
                        </a:rPr>
                        <a:t> de </a:t>
                      </a:r>
                      <a:r>
                        <a:rPr lang="en-GB" sz="1000" b="1" u="none" strike="noStrike" cap="none" dirty="0" err="1">
                          <a:solidFill>
                            <a:srgbClr val="000000"/>
                          </a:solidFill>
                        </a:rPr>
                        <a:t>información</a:t>
                      </a:r>
                      <a:r>
                        <a:rPr lang="en-GB" sz="1000" b="1" u="none" strike="noStrike" cap="none" dirty="0">
                          <a:solidFill>
                            <a:srgbClr val="000000"/>
                          </a:solidFill>
                        </a:rPr>
                        <a:t> </a:t>
                      </a:r>
                      <a:r>
                        <a:rPr lang="en-GB" sz="1000" b="1" u="none" strike="noStrike" cap="none" dirty="0" err="1">
                          <a:solidFill>
                            <a:srgbClr val="000000"/>
                          </a:solidFill>
                        </a:rPr>
                        <a:t>inclusiva</a:t>
                      </a:r>
                      <a:r>
                        <a:rPr lang="en-GB" sz="1000" b="1" u="none" strike="noStrike" cap="none" dirty="0">
                          <a:solidFill>
                            <a:srgbClr val="000000"/>
                          </a:solidFill>
                        </a:rPr>
                        <a:t>, no </a:t>
                      </a:r>
                      <a:r>
                        <a:rPr lang="en-GB" sz="1000" b="1" u="none" strike="noStrike" cap="none" dirty="0" err="1">
                          <a:solidFill>
                            <a:srgbClr val="000000"/>
                          </a:solidFill>
                        </a:rPr>
                        <a:t>generan</a:t>
                      </a:r>
                      <a:r>
                        <a:rPr lang="en-GB" sz="1000" b="1" u="none" strike="noStrike" cap="none" dirty="0">
                          <a:solidFill>
                            <a:srgbClr val="000000"/>
                          </a:solidFill>
                        </a:rPr>
                        <a:t> </a:t>
                      </a:r>
                      <a:r>
                        <a:rPr lang="en-GB" sz="1000" b="1" u="none" strike="noStrike" cap="none" dirty="0" err="1">
                          <a:solidFill>
                            <a:srgbClr val="000000"/>
                          </a:solidFill>
                        </a:rPr>
                        <a:t>interés</a:t>
                      </a:r>
                      <a:r>
                        <a:rPr lang="en-GB" sz="1000" b="1" u="none" strike="noStrike" cap="none" dirty="0">
                          <a:solidFill>
                            <a:srgbClr val="000000"/>
                          </a:solidFill>
                        </a:rPr>
                        <a:t> </a:t>
                      </a:r>
                      <a:r>
                        <a:rPr lang="en-GB" sz="1000" b="1" u="none" strike="noStrike" cap="none" dirty="0" err="1">
                          <a:solidFill>
                            <a:srgbClr val="000000"/>
                          </a:solidFill>
                        </a:rPr>
                        <a:t>en</a:t>
                      </a:r>
                      <a:r>
                        <a:rPr lang="en-GB" sz="1000" b="1" u="none" strike="noStrike" cap="none" dirty="0">
                          <a:solidFill>
                            <a:srgbClr val="000000"/>
                          </a:solidFill>
                        </a:rPr>
                        <a:t> los </a:t>
                      </a:r>
                      <a:r>
                        <a:rPr lang="en-GB" sz="1000" b="1" u="none" strike="noStrike" cap="none" dirty="0" err="1">
                          <a:solidFill>
                            <a:srgbClr val="000000"/>
                          </a:solidFill>
                        </a:rPr>
                        <a:t>usuarios</a:t>
                      </a:r>
                      <a:r>
                        <a:rPr lang="en-GB" sz="1000" b="1" u="none" strike="noStrike" cap="none" dirty="0">
                          <a:solidFill>
                            <a:srgbClr val="000000"/>
                          </a:solidFill>
                        </a:rPr>
                        <a:t> y </a:t>
                      </a:r>
                      <a:r>
                        <a:rPr lang="en-GB" sz="1000" b="1" u="none" strike="noStrike" cap="none" dirty="0" err="1">
                          <a:solidFill>
                            <a:srgbClr val="000000"/>
                          </a:solidFill>
                        </a:rPr>
                        <a:t>actualmente</a:t>
                      </a:r>
                      <a:r>
                        <a:rPr lang="en-GB" sz="1000" b="1" u="none" strike="noStrike" cap="none" dirty="0">
                          <a:solidFill>
                            <a:srgbClr val="000000"/>
                          </a:solidFill>
                        </a:rPr>
                        <a:t> </a:t>
                      </a:r>
                      <a:r>
                        <a:rPr lang="en-GB" sz="1000" b="1" u="none" strike="noStrike" cap="none" dirty="0" err="1">
                          <a:solidFill>
                            <a:srgbClr val="000000"/>
                          </a:solidFill>
                        </a:rPr>
                        <a:t>existen</a:t>
                      </a:r>
                      <a:r>
                        <a:rPr lang="en-GB" sz="1000" b="1" u="none" strike="noStrike" cap="none" dirty="0">
                          <a:solidFill>
                            <a:srgbClr val="000000"/>
                          </a:solidFill>
                        </a:rPr>
                        <a:t> </a:t>
                      </a:r>
                      <a:r>
                        <a:rPr lang="en-GB" sz="1000" b="1" u="none" strike="noStrike" cap="none" dirty="0" err="1">
                          <a:solidFill>
                            <a:srgbClr val="000000"/>
                          </a:solidFill>
                        </a:rPr>
                        <a:t>acotados</a:t>
                      </a:r>
                      <a:r>
                        <a:rPr lang="en-GB" sz="1000" b="1" u="none" strike="noStrike" cap="none" dirty="0">
                          <a:solidFill>
                            <a:srgbClr val="000000"/>
                          </a:solidFill>
                        </a:rPr>
                        <a:t> </a:t>
                      </a:r>
                      <a:r>
                        <a:rPr lang="en-GB" sz="1000" b="1" u="none" strike="noStrike" cap="none" dirty="0" err="1">
                          <a:solidFill>
                            <a:srgbClr val="000000"/>
                          </a:solidFill>
                        </a:rPr>
                        <a:t>lugares</a:t>
                      </a:r>
                      <a:r>
                        <a:rPr lang="en-GB" sz="1000" b="1" u="none" strike="noStrike" cap="none" dirty="0">
                          <a:solidFill>
                            <a:srgbClr val="000000"/>
                          </a:solidFill>
                        </a:rPr>
                        <a:t> con </a:t>
                      </a:r>
                      <a:r>
                        <a:rPr lang="en-GB" sz="1000" b="1" u="none" strike="noStrike" cap="none" dirty="0" err="1">
                          <a:solidFill>
                            <a:srgbClr val="000000"/>
                          </a:solidFill>
                        </a:rPr>
                        <a:t>presencia</a:t>
                      </a:r>
                      <a:r>
                        <a:rPr lang="en-GB" sz="1000" b="1" u="none" strike="noStrike" cap="none" dirty="0">
                          <a:solidFill>
                            <a:srgbClr val="000000"/>
                          </a:solidFill>
                        </a:rPr>
                        <a:t> de </a:t>
                      </a:r>
                      <a:r>
                        <a:rPr lang="en-GB" sz="1000" b="1" u="none" strike="noStrike" cap="none" dirty="0" err="1">
                          <a:solidFill>
                            <a:srgbClr val="000000"/>
                          </a:solidFill>
                        </a:rPr>
                        <a:t>esto</a:t>
                      </a:r>
                      <a:r>
                        <a:rPr lang="en-GB" sz="1000" b="1" u="none" strike="noStrike" cap="none" dirty="0">
                          <a:solidFill>
                            <a:srgbClr val="000000"/>
                          </a:solidFill>
                        </a:rPr>
                        <a:t>.</a:t>
                      </a:r>
                      <a:endParaRPr sz="1000" b="1" u="none" strike="noStrike" cap="none" dirty="0">
                        <a:solidFill>
                          <a:srgbClr val="000000"/>
                        </a:solidFill>
                      </a:endParaRPr>
                    </a:p>
                  </a:txBody>
                  <a:tcPr marL="34300" marR="34300" marT="17150" marB="17150"/>
                </a:tc>
                <a:extLst>
                  <a:ext uri="{0D108BD9-81ED-4DB2-BD59-A6C34878D82A}">
                    <a16:rowId xmlns:a16="http://schemas.microsoft.com/office/drawing/2014/main" val="10001"/>
                  </a:ext>
                </a:extLst>
              </a:tr>
              <a:tr h="2366223">
                <a:tc>
                  <a:txBody>
                    <a:bodyPr/>
                    <a:lstStyle/>
                    <a:p>
                      <a:pPr marL="0" marR="0" lvl="0" indent="0" algn="l" rtl="0">
                        <a:lnSpc>
                          <a:spcPct val="100000"/>
                        </a:lnSpc>
                        <a:spcBef>
                          <a:spcPts val="0"/>
                        </a:spcBef>
                        <a:spcAft>
                          <a:spcPts val="0"/>
                        </a:spcAft>
                        <a:buClr>
                          <a:schemeClr val="dk1"/>
                        </a:buClr>
                        <a:buSzPts val="1100"/>
                        <a:buFont typeface="Open Sans"/>
                        <a:buNone/>
                      </a:pPr>
                      <a:r>
                        <a:rPr lang="en-GB" sz="1000" b="1" u="none" strike="noStrike" cap="none">
                          <a:solidFill>
                            <a:srgbClr val="000000"/>
                          </a:solidFill>
                        </a:rPr>
                        <a:t>Reflexiones / Citas claves</a:t>
                      </a:r>
                      <a:endParaRPr sz="1000" b="1" u="none" strike="noStrike" cap="none">
                        <a:solidFill>
                          <a:srgbClr val="000000"/>
                        </a:solidFill>
                      </a:endParaRPr>
                    </a:p>
                  </a:txBody>
                  <a:tcPr marL="34300" marR="34300" marT="17150" marB="17150">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a:solidFill>
                          <a:srgbClr val="000000"/>
                        </a:solidFill>
                      </a:endParaRPr>
                    </a:p>
                  </a:txBody>
                  <a:tcPr marL="34300" marR="34300" marT="17150" marB="17150">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a:solidFill>
                          <a:srgbClr val="000000"/>
                        </a:solidFill>
                      </a:endParaRPr>
                    </a:p>
                  </a:txBody>
                  <a:tcPr marL="34300" marR="34300" marT="17150" marB="17150">
                    <a:solidFill>
                      <a:schemeClr val="lt1"/>
                    </a:solidFill>
                  </a:tcPr>
                </a:tc>
                <a:tc>
                  <a:txBody>
                    <a:bodyPr/>
                    <a:lstStyle/>
                    <a:p>
                      <a:pPr marL="0" marR="0" lvl="0" indent="0" algn="just" rtl="0">
                        <a:lnSpc>
                          <a:spcPct val="100000"/>
                        </a:lnSpc>
                        <a:spcBef>
                          <a:spcPts val="0"/>
                        </a:spcBef>
                        <a:spcAft>
                          <a:spcPts val="0"/>
                        </a:spcAft>
                        <a:buClr>
                          <a:srgbClr val="000000"/>
                        </a:buClr>
                        <a:buSzPts val="1100"/>
                        <a:buFont typeface="Open Sans"/>
                        <a:buNone/>
                      </a:pPr>
                      <a:r>
                        <a:rPr lang="en-GB" sz="900" b="1" u="none" strike="noStrike" cap="none">
                          <a:solidFill>
                            <a:srgbClr val="292929"/>
                          </a:solidFill>
                          <a:latin typeface="Arial"/>
                          <a:ea typeface="Arial"/>
                          <a:cs typeface="Arial"/>
                          <a:sym typeface="Arial"/>
                        </a:rPr>
                        <a:t>“</a:t>
                      </a:r>
                      <a:endParaRPr sz="1000" b="1" u="none" strike="noStrike" cap="none">
                        <a:solidFill>
                          <a:srgbClr val="000000"/>
                        </a:solidFill>
                      </a:endParaRPr>
                    </a:p>
                  </a:txBody>
                  <a:tcPr marL="34300" marR="34300" marT="17150" marB="17150">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dirty="0">
                        <a:solidFill>
                          <a:srgbClr val="000000"/>
                        </a:solidFill>
                      </a:endParaRPr>
                    </a:p>
                  </a:txBody>
                  <a:tcPr marL="34300" marR="34300" marT="17150" marB="17150">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Open Sans"/>
                        <a:buNone/>
                      </a:pPr>
                      <a:endParaRPr sz="1000" b="1" u="none" strike="noStrike" cap="none" dirty="0">
                        <a:solidFill>
                          <a:srgbClr val="000000"/>
                        </a:solidFill>
                      </a:endParaRPr>
                    </a:p>
                  </a:txBody>
                  <a:tcPr marL="34300" marR="34300" marT="17150" marB="17150">
                    <a:solidFill>
                      <a:schemeClr val="lt1"/>
                    </a:solidFill>
                  </a:tcPr>
                </a:tc>
                <a:extLst>
                  <a:ext uri="{0D108BD9-81ED-4DB2-BD59-A6C34878D82A}">
                    <a16:rowId xmlns:a16="http://schemas.microsoft.com/office/drawing/2014/main" val="10002"/>
                  </a:ext>
                </a:extLst>
              </a:tr>
            </a:tbl>
          </a:graphicData>
        </a:graphic>
      </p:graphicFrame>
      <p:pic>
        <p:nvPicPr>
          <p:cNvPr id="1140" name="Google Shape;1140;gb309b23f6f_0_369"/>
          <p:cNvPicPr preferRelativeResize="0"/>
          <p:nvPr/>
        </p:nvPicPr>
        <p:blipFill rotWithShape="1">
          <a:blip r:embed="rId3">
            <a:alphaModFix/>
          </a:blip>
          <a:srcRect/>
          <a:stretch/>
        </p:blipFill>
        <p:spPr>
          <a:xfrm>
            <a:off x="861214" y="3763391"/>
            <a:ext cx="1522904" cy="1295489"/>
          </a:xfrm>
          <a:prstGeom prst="rect">
            <a:avLst/>
          </a:prstGeom>
          <a:noFill/>
          <a:ln>
            <a:noFill/>
          </a:ln>
        </p:spPr>
      </p:pic>
      <p:sp>
        <p:nvSpPr>
          <p:cNvPr id="1141" name="Google Shape;1141;gb309b23f6f_0_369"/>
          <p:cNvSpPr txBox="1"/>
          <p:nvPr/>
        </p:nvSpPr>
        <p:spPr>
          <a:xfrm>
            <a:off x="1124332" y="3965680"/>
            <a:ext cx="1125000" cy="1093200"/>
          </a:xfrm>
          <a:prstGeom prst="rect">
            <a:avLst/>
          </a:prstGeom>
          <a:noFill/>
          <a:ln>
            <a:noFill/>
          </a:ln>
        </p:spPr>
        <p:txBody>
          <a:bodyPr spcFirstLastPara="1" wrap="square" lIns="34275" tIns="34275" rIns="34275" bIns="34275" anchor="t" anchorCtr="0">
            <a:noAutofit/>
          </a:bodyPr>
          <a:lstStyle/>
          <a:p>
            <a:pPr algn="ctr">
              <a:lnSpc>
                <a:spcPct val="107916"/>
              </a:lnSpc>
              <a:buClr>
                <a:srgbClr val="000000"/>
              </a:buClr>
              <a:buSzPts val="800"/>
            </a:pPr>
            <a:r>
              <a:rPr lang="en-GB" sz="800" dirty="0">
                <a:solidFill>
                  <a:srgbClr val="000000"/>
                </a:solidFill>
                <a:latin typeface="Arial"/>
                <a:ea typeface="Arial"/>
                <a:cs typeface="Arial"/>
                <a:sym typeface="Arial"/>
              </a:rPr>
              <a:t>“</a:t>
            </a:r>
            <a:r>
              <a:rPr lang="en-GB" sz="800" dirty="0" err="1">
                <a:solidFill>
                  <a:srgbClr val="000000"/>
                </a:solidFill>
                <a:latin typeface="Arial"/>
                <a:ea typeface="Arial"/>
                <a:cs typeface="Arial"/>
                <a:sym typeface="Arial"/>
              </a:rPr>
              <a:t>Realizar</a:t>
            </a:r>
            <a:r>
              <a:rPr lang="en-GB" sz="800" dirty="0">
                <a:solidFill>
                  <a:srgbClr val="000000"/>
                </a:solidFill>
                <a:latin typeface="Arial"/>
                <a:ea typeface="Arial"/>
                <a:cs typeface="Arial"/>
                <a:sym typeface="Arial"/>
              </a:rPr>
              <a:t> feedback , </a:t>
            </a:r>
            <a:r>
              <a:rPr lang="en-GB" sz="800" dirty="0" err="1">
                <a:solidFill>
                  <a:srgbClr val="000000"/>
                </a:solidFill>
                <a:latin typeface="Arial"/>
                <a:ea typeface="Arial"/>
                <a:cs typeface="Arial"/>
                <a:sym typeface="Arial"/>
              </a:rPr>
              <a:t>capacitar</a:t>
            </a:r>
            <a:r>
              <a:rPr lang="en-GB" sz="800" dirty="0">
                <a:solidFill>
                  <a:srgbClr val="000000"/>
                </a:solidFill>
                <a:latin typeface="Arial"/>
                <a:ea typeface="Arial"/>
                <a:cs typeface="Arial"/>
                <a:sym typeface="Arial"/>
              </a:rPr>
              <a:t> a los </a:t>
            </a:r>
            <a:r>
              <a:rPr lang="en-GB" sz="800" dirty="0" err="1">
                <a:solidFill>
                  <a:srgbClr val="000000"/>
                </a:solidFill>
                <a:latin typeface="Arial"/>
                <a:ea typeface="Arial"/>
                <a:cs typeface="Arial"/>
                <a:sym typeface="Arial"/>
              </a:rPr>
              <a:t>colaboradores</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conocer</a:t>
            </a:r>
            <a:r>
              <a:rPr lang="en-GB" sz="800" dirty="0">
                <a:solidFill>
                  <a:srgbClr val="000000"/>
                </a:solidFill>
                <a:latin typeface="Arial"/>
                <a:ea typeface="Arial"/>
                <a:cs typeface="Arial"/>
                <a:sym typeface="Arial"/>
              </a:rPr>
              <a:t> la </a:t>
            </a:r>
            <a:r>
              <a:rPr lang="en-GB" sz="800" dirty="0" err="1">
                <a:solidFill>
                  <a:srgbClr val="000000"/>
                </a:solidFill>
                <a:latin typeface="Arial"/>
                <a:ea typeface="Arial"/>
                <a:cs typeface="Arial"/>
                <a:sym typeface="Arial"/>
              </a:rPr>
              <a:t>preferencia</a:t>
            </a:r>
            <a:r>
              <a:rPr lang="en-GB" sz="800" dirty="0">
                <a:solidFill>
                  <a:srgbClr val="000000"/>
                </a:solidFill>
                <a:latin typeface="Arial"/>
                <a:ea typeface="Arial"/>
                <a:cs typeface="Arial"/>
                <a:sym typeface="Arial"/>
              </a:rPr>
              <a:t> y </a:t>
            </a:r>
            <a:r>
              <a:rPr lang="en-GB" sz="800" dirty="0" err="1">
                <a:solidFill>
                  <a:srgbClr val="000000"/>
                </a:solidFill>
                <a:latin typeface="Arial"/>
                <a:ea typeface="Arial"/>
                <a:cs typeface="Arial"/>
                <a:sym typeface="Arial"/>
              </a:rPr>
              <a:t>gustos</a:t>
            </a:r>
            <a:r>
              <a:rPr lang="en-GB" sz="800" dirty="0">
                <a:solidFill>
                  <a:srgbClr val="000000"/>
                </a:solidFill>
                <a:latin typeface="Arial"/>
                <a:ea typeface="Arial"/>
                <a:cs typeface="Arial"/>
                <a:sym typeface="Arial"/>
              </a:rPr>
              <a:t> , lo que le </a:t>
            </a:r>
            <a:r>
              <a:rPr lang="en-GB" sz="800" dirty="0" err="1">
                <a:solidFill>
                  <a:srgbClr val="000000"/>
                </a:solidFill>
                <a:latin typeface="Arial"/>
                <a:ea typeface="Arial"/>
                <a:cs typeface="Arial"/>
                <a:sym typeface="Arial"/>
              </a:rPr>
              <a:t>falta</a:t>
            </a:r>
            <a:r>
              <a:rPr lang="en-GB" sz="800" dirty="0">
                <a:solidFill>
                  <a:srgbClr val="000000"/>
                </a:solidFill>
                <a:latin typeface="Arial"/>
                <a:ea typeface="Arial"/>
                <a:cs typeface="Arial"/>
                <a:sym typeface="Arial"/>
              </a:rPr>
              <a:t> al </a:t>
            </a:r>
            <a:r>
              <a:rPr lang="en-GB" sz="800" dirty="0" err="1">
                <a:solidFill>
                  <a:srgbClr val="000000"/>
                </a:solidFill>
                <a:latin typeface="Arial"/>
                <a:ea typeface="Arial"/>
                <a:cs typeface="Arial"/>
                <a:sym typeface="Arial"/>
              </a:rPr>
              <a:t>cliente</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tener</a:t>
            </a:r>
            <a:r>
              <a:rPr lang="en-GB" sz="800" dirty="0">
                <a:solidFill>
                  <a:srgbClr val="000000"/>
                </a:solidFill>
                <a:latin typeface="Arial"/>
                <a:ea typeface="Arial"/>
                <a:cs typeface="Arial"/>
                <a:sym typeface="Arial"/>
              </a:rPr>
              <a:t> VOCACIÓN.”</a:t>
            </a:r>
            <a:endParaRPr sz="800" dirty="0">
              <a:solidFill>
                <a:srgbClr val="000000"/>
              </a:solidFill>
              <a:latin typeface="Open Sans Light"/>
              <a:ea typeface="Open Sans Light"/>
              <a:cs typeface="Open Sans Light"/>
              <a:sym typeface="Open Sans Light"/>
            </a:endParaRPr>
          </a:p>
        </p:txBody>
      </p:sp>
      <p:pic>
        <p:nvPicPr>
          <p:cNvPr id="1142" name="Google Shape;1142;gb309b23f6f_0_369"/>
          <p:cNvPicPr preferRelativeResize="0"/>
          <p:nvPr/>
        </p:nvPicPr>
        <p:blipFill rotWithShape="1">
          <a:blip r:embed="rId4">
            <a:alphaModFix/>
          </a:blip>
          <a:srcRect/>
          <a:stretch/>
        </p:blipFill>
        <p:spPr>
          <a:xfrm rot="190698">
            <a:off x="856283" y="4809936"/>
            <a:ext cx="1835213" cy="1535857"/>
          </a:xfrm>
          <a:prstGeom prst="rect">
            <a:avLst/>
          </a:prstGeom>
          <a:noFill/>
          <a:ln>
            <a:noFill/>
          </a:ln>
        </p:spPr>
      </p:pic>
      <p:sp>
        <p:nvSpPr>
          <p:cNvPr id="1143" name="Google Shape;1143;gb309b23f6f_0_369"/>
          <p:cNvSpPr txBox="1"/>
          <p:nvPr/>
        </p:nvSpPr>
        <p:spPr>
          <a:xfrm>
            <a:off x="1146111" y="4974923"/>
            <a:ext cx="1361400" cy="5262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000000"/>
                </a:solidFill>
                <a:latin typeface="Arial"/>
                <a:ea typeface="Arial"/>
                <a:cs typeface="Arial"/>
                <a:sym typeface="Arial"/>
              </a:rPr>
              <a:t>“”El capital </a:t>
            </a:r>
            <a:r>
              <a:rPr lang="en-GB" sz="800" dirty="0" err="1">
                <a:solidFill>
                  <a:srgbClr val="000000"/>
                </a:solidFill>
                <a:latin typeface="Arial"/>
                <a:ea typeface="Arial"/>
                <a:cs typeface="Arial"/>
                <a:sym typeface="Arial"/>
              </a:rPr>
              <a:t>humano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necesita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estar</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capacitado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en</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esta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área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en</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específico</a:t>
            </a:r>
            <a:r>
              <a:rPr lang="en-GB" sz="800" dirty="0">
                <a:solidFill>
                  <a:srgbClr val="000000"/>
                </a:solidFill>
                <a:latin typeface="Arial"/>
                <a:ea typeface="Arial"/>
                <a:cs typeface="Arial"/>
                <a:sym typeface="Arial"/>
              </a:rPr>
              <a:t>, ser </a:t>
            </a:r>
            <a:r>
              <a:rPr lang="en-GB" sz="800" dirty="0" err="1">
                <a:solidFill>
                  <a:srgbClr val="000000"/>
                </a:solidFill>
                <a:latin typeface="Arial"/>
                <a:ea typeface="Arial"/>
                <a:cs typeface="Arial"/>
                <a:sym typeface="Arial"/>
              </a:rPr>
              <a:t>empático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entusiasta</a:t>
            </a:r>
            <a:r>
              <a:rPr lang="en-GB" sz="800" dirty="0"/>
              <a:t>,</a:t>
            </a:r>
            <a:r>
              <a:rPr lang="en-GB" sz="800" dirty="0">
                <a:solidFill>
                  <a:srgbClr val="000000"/>
                </a:solidFill>
                <a:latin typeface="Arial"/>
                <a:ea typeface="Arial"/>
                <a:cs typeface="Arial"/>
                <a:sym typeface="Arial"/>
              </a:rPr>
              <a:t> es lo que </a:t>
            </a:r>
            <a:r>
              <a:rPr lang="en-GB" sz="800" dirty="0" err="1">
                <a:solidFill>
                  <a:srgbClr val="000000"/>
                </a:solidFill>
                <a:latin typeface="Arial"/>
                <a:ea typeface="Arial"/>
                <a:cs typeface="Arial"/>
                <a:sym typeface="Arial"/>
              </a:rPr>
              <a:t>mejora</a:t>
            </a:r>
            <a:r>
              <a:rPr lang="en-GB" sz="800" dirty="0">
                <a:solidFill>
                  <a:srgbClr val="000000"/>
                </a:solidFill>
                <a:latin typeface="Arial"/>
                <a:ea typeface="Arial"/>
                <a:cs typeface="Arial"/>
                <a:sym typeface="Arial"/>
              </a:rPr>
              <a:t> la </a:t>
            </a:r>
            <a:r>
              <a:rPr lang="en-GB" sz="800" dirty="0" err="1">
                <a:solidFill>
                  <a:srgbClr val="000000"/>
                </a:solidFill>
                <a:latin typeface="Arial"/>
                <a:ea typeface="Arial"/>
                <a:cs typeface="Arial"/>
                <a:sym typeface="Arial"/>
              </a:rPr>
              <a:t>experiencia</a:t>
            </a:r>
            <a:r>
              <a:rPr lang="en-GB" sz="800" dirty="0">
                <a:solidFill>
                  <a:srgbClr val="000000"/>
                </a:solidFill>
                <a:latin typeface="Arial"/>
                <a:ea typeface="Arial"/>
                <a:cs typeface="Arial"/>
                <a:sym typeface="Arial"/>
              </a:rPr>
              <a:t> y lo que la </a:t>
            </a:r>
            <a:r>
              <a:rPr lang="en-GB" sz="800" dirty="0" err="1">
                <a:solidFill>
                  <a:srgbClr val="000000"/>
                </a:solidFill>
                <a:latin typeface="Arial"/>
                <a:ea typeface="Arial"/>
                <a:cs typeface="Arial"/>
                <a:sym typeface="Arial"/>
              </a:rPr>
              <a:t>gente</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valora</a:t>
            </a:r>
            <a:r>
              <a:rPr lang="en-GB" sz="800" dirty="0">
                <a:solidFill>
                  <a:srgbClr val="000000"/>
                </a:solidFill>
                <a:latin typeface="Arial"/>
                <a:ea typeface="Arial"/>
                <a:cs typeface="Arial"/>
                <a:sym typeface="Arial"/>
              </a:rPr>
              <a:t> y a </a:t>
            </a:r>
            <a:r>
              <a:rPr lang="en-GB" sz="800" dirty="0" err="1">
                <a:solidFill>
                  <a:srgbClr val="000000"/>
                </a:solidFill>
                <a:latin typeface="Arial"/>
                <a:ea typeface="Arial"/>
                <a:cs typeface="Arial"/>
                <a:sym typeface="Arial"/>
              </a:rPr>
              <a:t>veces</a:t>
            </a:r>
            <a:r>
              <a:rPr lang="en-GB" sz="800" dirty="0">
                <a:solidFill>
                  <a:srgbClr val="000000"/>
                </a:solidFill>
                <a:latin typeface="Arial"/>
                <a:ea typeface="Arial"/>
                <a:cs typeface="Arial"/>
                <a:sym typeface="Arial"/>
              </a:rPr>
              <a:t> cuesta </a:t>
            </a:r>
            <a:r>
              <a:rPr lang="en-GB" sz="800" dirty="0" err="1">
                <a:solidFill>
                  <a:srgbClr val="000000"/>
                </a:solidFill>
                <a:latin typeface="Arial"/>
                <a:ea typeface="Arial"/>
                <a:cs typeface="Arial"/>
                <a:sym typeface="Arial"/>
              </a:rPr>
              <a:t>encontrar</a:t>
            </a:r>
            <a:r>
              <a:rPr lang="en-GB" sz="800" dirty="0">
                <a:solidFill>
                  <a:srgbClr val="000000"/>
                </a:solidFill>
                <a:latin typeface="Arial"/>
                <a:ea typeface="Arial"/>
                <a:cs typeface="Arial"/>
                <a:sym typeface="Arial"/>
              </a:rPr>
              <a:t> personas </a:t>
            </a:r>
            <a:r>
              <a:rPr lang="en-GB" sz="800" dirty="0" err="1">
                <a:solidFill>
                  <a:srgbClr val="000000"/>
                </a:solidFill>
                <a:latin typeface="Arial"/>
                <a:ea typeface="Arial"/>
                <a:cs typeface="Arial"/>
                <a:sym typeface="Arial"/>
              </a:rPr>
              <a:t>preparadas</a:t>
            </a:r>
            <a:r>
              <a:rPr lang="en-GB" sz="800" dirty="0">
                <a:solidFill>
                  <a:srgbClr val="000000"/>
                </a:solidFill>
                <a:latin typeface="Arial"/>
                <a:ea typeface="Arial"/>
                <a:cs typeface="Arial"/>
                <a:sym typeface="Arial"/>
              </a:rPr>
              <a:t>”</a:t>
            </a:r>
            <a:endParaRPr sz="800" dirty="0">
              <a:solidFill>
                <a:srgbClr val="000000"/>
              </a:solidFill>
              <a:latin typeface="Arial"/>
              <a:ea typeface="Arial"/>
              <a:cs typeface="Arial"/>
              <a:sym typeface="Arial"/>
            </a:endParaRPr>
          </a:p>
        </p:txBody>
      </p:sp>
      <p:pic>
        <p:nvPicPr>
          <p:cNvPr id="1144" name="Google Shape;1144;gb309b23f6f_0_369"/>
          <p:cNvPicPr preferRelativeResize="0"/>
          <p:nvPr/>
        </p:nvPicPr>
        <p:blipFill rotWithShape="1">
          <a:blip r:embed="rId5">
            <a:alphaModFix/>
          </a:blip>
          <a:srcRect/>
          <a:stretch/>
        </p:blipFill>
        <p:spPr>
          <a:xfrm rot="185095">
            <a:off x="4366727" y="3469672"/>
            <a:ext cx="1607333" cy="2393336"/>
          </a:xfrm>
          <a:prstGeom prst="rect">
            <a:avLst/>
          </a:prstGeom>
          <a:noFill/>
          <a:ln>
            <a:noFill/>
          </a:ln>
        </p:spPr>
      </p:pic>
      <p:sp>
        <p:nvSpPr>
          <p:cNvPr id="1145" name="Google Shape;1145;gb309b23f6f_0_369"/>
          <p:cNvSpPr txBox="1"/>
          <p:nvPr/>
        </p:nvSpPr>
        <p:spPr>
          <a:xfrm>
            <a:off x="4550109" y="3819188"/>
            <a:ext cx="1281600" cy="11250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a:solidFill>
                  <a:srgbClr val="292929"/>
                </a:solidFill>
                <a:latin typeface="Arial"/>
                <a:ea typeface="Arial"/>
                <a:cs typeface="Arial"/>
                <a:sym typeface="Arial"/>
              </a:rPr>
              <a:t>Somos turistas más exigentes .. y estamos dispuestos a sacrificar comodidad y economía a cambio de calidad, variedad y valor. Estamos motivados por vivir experiencias únicas y diferentes a las opciones de “sol y playa” que les brinden un cambio de identidad y les genere autorrealización y autodesarrollo”</a:t>
            </a:r>
            <a:endParaRPr sz="800">
              <a:solidFill>
                <a:srgbClr val="000000"/>
              </a:solidFill>
              <a:latin typeface="Arial"/>
              <a:ea typeface="Arial"/>
              <a:cs typeface="Arial"/>
              <a:sym typeface="Arial"/>
            </a:endParaRPr>
          </a:p>
        </p:txBody>
      </p:sp>
      <p:pic>
        <p:nvPicPr>
          <p:cNvPr id="1146" name="Google Shape;1146;gb309b23f6f_0_369"/>
          <p:cNvPicPr preferRelativeResize="0"/>
          <p:nvPr/>
        </p:nvPicPr>
        <p:blipFill rotWithShape="1">
          <a:blip r:embed="rId5">
            <a:alphaModFix/>
          </a:blip>
          <a:srcRect/>
          <a:stretch/>
        </p:blipFill>
        <p:spPr>
          <a:xfrm rot="-284407" flipH="1">
            <a:off x="2399344" y="4020343"/>
            <a:ext cx="1163895" cy="789662"/>
          </a:xfrm>
          <a:prstGeom prst="rect">
            <a:avLst/>
          </a:prstGeom>
          <a:noFill/>
          <a:ln>
            <a:noFill/>
          </a:ln>
        </p:spPr>
      </p:pic>
      <p:sp>
        <p:nvSpPr>
          <p:cNvPr id="1147" name="Google Shape;1147;gb309b23f6f_0_369"/>
          <p:cNvSpPr txBox="1"/>
          <p:nvPr/>
        </p:nvSpPr>
        <p:spPr>
          <a:xfrm>
            <a:off x="2603258" y="4013006"/>
            <a:ext cx="698400" cy="3888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000000"/>
                </a:solidFill>
                <a:latin typeface="Arial"/>
                <a:ea typeface="Arial"/>
                <a:cs typeface="Arial"/>
                <a:sym typeface="Arial"/>
              </a:rPr>
              <a:t>“El </a:t>
            </a:r>
            <a:r>
              <a:rPr lang="en-GB" sz="800" dirty="0" err="1">
                <a:solidFill>
                  <a:srgbClr val="000000"/>
                </a:solidFill>
                <a:latin typeface="Arial"/>
                <a:ea typeface="Arial"/>
                <a:cs typeface="Arial"/>
                <a:sym typeface="Arial"/>
              </a:rPr>
              <a:t>uso</a:t>
            </a:r>
            <a:r>
              <a:rPr lang="en-GB" sz="800" dirty="0">
                <a:solidFill>
                  <a:srgbClr val="000000"/>
                </a:solidFill>
                <a:latin typeface="Arial"/>
                <a:ea typeface="Arial"/>
                <a:cs typeface="Arial"/>
                <a:sym typeface="Arial"/>
              </a:rPr>
              <a:t> de la </a:t>
            </a:r>
            <a:r>
              <a:rPr lang="en-GB" sz="800" dirty="0" err="1">
                <a:solidFill>
                  <a:srgbClr val="000000"/>
                </a:solidFill>
                <a:latin typeface="Arial"/>
                <a:ea typeface="Arial"/>
                <a:cs typeface="Arial"/>
                <a:sym typeface="Arial"/>
              </a:rPr>
              <a:t>tecnología</a:t>
            </a:r>
            <a:r>
              <a:rPr lang="en-GB" sz="800" dirty="0">
                <a:solidFill>
                  <a:srgbClr val="000000"/>
                </a:solidFill>
                <a:latin typeface="Arial"/>
                <a:ea typeface="Arial"/>
                <a:cs typeface="Arial"/>
                <a:sym typeface="Arial"/>
              </a:rPr>
              <a:t> bien </a:t>
            </a:r>
            <a:r>
              <a:rPr lang="en-GB" sz="800" dirty="0" err="1">
                <a:solidFill>
                  <a:srgbClr val="000000"/>
                </a:solidFill>
                <a:latin typeface="Arial"/>
                <a:ea typeface="Arial"/>
                <a:cs typeface="Arial"/>
                <a:sym typeface="Arial"/>
              </a:rPr>
              <a:t>utilizada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ayuda</a:t>
            </a:r>
            <a:r>
              <a:rPr lang="en-GB" sz="800" dirty="0">
                <a:solidFill>
                  <a:srgbClr val="000000"/>
                </a:solidFill>
                <a:latin typeface="Arial"/>
                <a:ea typeface="Arial"/>
                <a:cs typeface="Arial"/>
                <a:sym typeface="Arial"/>
              </a:rPr>
              <a:t> a la </a:t>
            </a:r>
            <a:r>
              <a:rPr lang="en-GB" sz="800" dirty="0" err="1">
                <a:solidFill>
                  <a:srgbClr val="000000"/>
                </a:solidFill>
                <a:latin typeface="Arial"/>
                <a:ea typeface="Arial"/>
                <a:cs typeface="Arial"/>
                <a:sym typeface="Arial"/>
              </a:rPr>
              <a:t>inclusión</a:t>
            </a:r>
            <a:r>
              <a:rPr lang="en-GB" sz="800" dirty="0">
                <a:solidFill>
                  <a:srgbClr val="000000"/>
                </a:solidFill>
                <a:latin typeface="Arial"/>
                <a:ea typeface="Arial"/>
                <a:cs typeface="Arial"/>
                <a:sym typeface="Arial"/>
              </a:rPr>
              <a:t>”</a:t>
            </a:r>
            <a:endParaRPr sz="800" dirty="0">
              <a:solidFill>
                <a:srgbClr val="000000"/>
              </a:solidFill>
              <a:latin typeface="Arial"/>
              <a:ea typeface="Arial"/>
              <a:cs typeface="Arial"/>
              <a:sym typeface="Arial"/>
            </a:endParaRPr>
          </a:p>
        </p:txBody>
      </p:sp>
      <p:pic>
        <p:nvPicPr>
          <p:cNvPr id="1148" name="Google Shape;1148;gb309b23f6f_0_369"/>
          <p:cNvPicPr preferRelativeResize="0"/>
          <p:nvPr/>
        </p:nvPicPr>
        <p:blipFill rotWithShape="1">
          <a:blip r:embed="rId4">
            <a:alphaModFix/>
          </a:blip>
          <a:srcRect/>
          <a:stretch/>
        </p:blipFill>
        <p:spPr>
          <a:xfrm rot="-1053950" flipH="1">
            <a:off x="2437330" y="4706255"/>
            <a:ext cx="1820285" cy="1970763"/>
          </a:xfrm>
          <a:prstGeom prst="rect">
            <a:avLst/>
          </a:prstGeom>
          <a:noFill/>
          <a:ln>
            <a:noFill/>
          </a:ln>
        </p:spPr>
      </p:pic>
      <p:pic>
        <p:nvPicPr>
          <p:cNvPr id="1149" name="Google Shape;1149;gb309b23f6f_0_369"/>
          <p:cNvPicPr preferRelativeResize="0"/>
          <p:nvPr/>
        </p:nvPicPr>
        <p:blipFill rotWithShape="1">
          <a:blip r:embed="rId6">
            <a:alphaModFix/>
          </a:blip>
          <a:srcRect/>
          <a:stretch/>
        </p:blipFill>
        <p:spPr>
          <a:xfrm>
            <a:off x="5883000" y="3524363"/>
            <a:ext cx="1125000" cy="1203334"/>
          </a:xfrm>
          <a:prstGeom prst="rect">
            <a:avLst/>
          </a:prstGeom>
          <a:noFill/>
          <a:ln>
            <a:noFill/>
          </a:ln>
        </p:spPr>
      </p:pic>
      <p:sp>
        <p:nvSpPr>
          <p:cNvPr id="1150" name="Google Shape;1150;gb309b23f6f_0_369"/>
          <p:cNvSpPr txBox="1"/>
          <p:nvPr/>
        </p:nvSpPr>
        <p:spPr>
          <a:xfrm>
            <a:off x="5999044" y="3718959"/>
            <a:ext cx="960900" cy="8817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a:solidFill>
                  <a:srgbClr val="000000"/>
                </a:solidFill>
                <a:latin typeface="Arial"/>
                <a:ea typeface="Arial"/>
                <a:cs typeface="Arial"/>
                <a:sym typeface="Arial"/>
              </a:rPr>
              <a:t>Las instalaciones e infraestructuras no es la adecuada para las personas con discapacidad, se observa que no existe.</a:t>
            </a:r>
            <a:endParaRPr sz="800">
              <a:solidFill>
                <a:srgbClr val="000000"/>
              </a:solidFill>
              <a:latin typeface="Arial"/>
              <a:ea typeface="Arial"/>
              <a:cs typeface="Arial"/>
              <a:sym typeface="Arial"/>
            </a:endParaRPr>
          </a:p>
        </p:txBody>
      </p:sp>
      <p:sp>
        <p:nvSpPr>
          <p:cNvPr id="1151" name="Google Shape;1151;gb309b23f6f_0_369"/>
          <p:cNvSpPr txBox="1"/>
          <p:nvPr/>
        </p:nvSpPr>
        <p:spPr>
          <a:xfrm rot="-384900">
            <a:off x="2758567" y="5031004"/>
            <a:ext cx="1294203" cy="1093140"/>
          </a:xfrm>
          <a:prstGeom prst="rect">
            <a:avLst/>
          </a:prstGeom>
          <a:noFill/>
          <a:ln>
            <a:noFill/>
          </a:ln>
        </p:spPr>
        <p:txBody>
          <a:bodyPr spcFirstLastPara="1" wrap="square" lIns="34275" tIns="34275" rIns="34275" bIns="34275" anchor="t" anchorCtr="0">
            <a:noAutofit/>
          </a:bodyPr>
          <a:lstStyle/>
          <a:p>
            <a:pPr algn="ctr">
              <a:lnSpc>
                <a:spcPct val="115000"/>
              </a:lnSpc>
              <a:buClr>
                <a:srgbClr val="000000"/>
              </a:buClr>
              <a:buSzPts val="800"/>
            </a:pPr>
            <a:r>
              <a:rPr lang="en-GB" sz="800" dirty="0">
                <a:solidFill>
                  <a:srgbClr val="000000"/>
                </a:solidFill>
                <a:latin typeface="Arial"/>
                <a:ea typeface="Arial"/>
                <a:cs typeface="Arial"/>
                <a:sym typeface="Arial"/>
              </a:rPr>
              <a:t>“Es </a:t>
            </a:r>
            <a:r>
              <a:rPr lang="en-GB" sz="800" dirty="0" err="1">
                <a:solidFill>
                  <a:srgbClr val="000000"/>
                </a:solidFill>
                <a:latin typeface="Arial"/>
                <a:ea typeface="Arial"/>
                <a:cs typeface="Arial"/>
                <a:sym typeface="Arial"/>
              </a:rPr>
              <a:t>necesario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incluir</a:t>
            </a:r>
            <a:r>
              <a:rPr lang="en-GB" sz="800" dirty="0">
                <a:solidFill>
                  <a:srgbClr val="000000"/>
                </a:solidFill>
                <a:latin typeface="Arial"/>
                <a:ea typeface="Arial"/>
                <a:cs typeface="Arial"/>
                <a:sym typeface="Arial"/>
              </a:rPr>
              <a:t> la </a:t>
            </a:r>
            <a:r>
              <a:rPr lang="en-GB" sz="800" dirty="0" err="1">
                <a:solidFill>
                  <a:srgbClr val="000000"/>
                </a:solidFill>
                <a:latin typeface="Arial"/>
                <a:ea typeface="Arial"/>
                <a:cs typeface="Arial"/>
                <a:sym typeface="Arial"/>
              </a:rPr>
              <a:t>tecnología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información</a:t>
            </a:r>
            <a:r>
              <a:rPr lang="en-GB" sz="800" dirty="0">
                <a:solidFill>
                  <a:srgbClr val="000000"/>
                </a:solidFill>
                <a:latin typeface="Arial"/>
                <a:ea typeface="Arial"/>
                <a:cs typeface="Arial"/>
                <a:sym typeface="Arial"/>
              </a:rPr>
              <a:t> para las personas </a:t>
            </a:r>
            <a:r>
              <a:rPr lang="en-GB" sz="800" dirty="0" err="1">
                <a:solidFill>
                  <a:srgbClr val="000000"/>
                </a:solidFill>
                <a:latin typeface="Arial"/>
                <a:ea typeface="Arial"/>
                <a:cs typeface="Arial"/>
                <a:sym typeface="Arial"/>
              </a:rPr>
              <a:t>como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códigos</a:t>
            </a:r>
            <a:r>
              <a:rPr lang="en-GB" sz="800" dirty="0">
                <a:solidFill>
                  <a:srgbClr val="000000"/>
                </a:solidFill>
                <a:latin typeface="Arial"/>
                <a:ea typeface="Arial"/>
                <a:cs typeface="Arial"/>
                <a:sym typeface="Arial"/>
              </a:rPr>
              <a:t> QR, </a:t>
            </a:r>
            <a:r>
              <a:rPr lang="en-GB" sz="800" dirty="0" err="1">
                <a:solidFill>
                  <a:srgbClr val="000000"/>
                </a:solidFill>
                <a:latin typeface="Arial"/>
                <a:ea typeface="Arial"/>
                <a:cs typeface="Arial"/>
                <a:sym typeface="Arial"/>
              </a:rPr>
              <a:t>sistemas</a:t>
            </a:r>
            <a:r>
              <a:rPr lang="en-GB" sz="800" dirty="0">
                <a:solidFill>
                  <a:srgbClr val="000000"/>
                </a:solidFill>
                <a:latin typeface="Arial"/>
                <a:ea typeface="Arial"/>
                <a:cs typeface="Arial"/>
                <a:sym typeface="Arial"/>
              </a:rPr>
              <a:t> Braille, </a:t>
            </a:r>
            <a:r>
              <a:rPr lang="en-GB" sz="800" dirty="0" err="1">
                <a:solidFill>
                  <a:srgbClr val="000000"/>
                </a:solidFill>
                <a:latin typeface="Arial"/>
                <a:ea typeface="Arial"/>
                <a:cs typeface="Arial"/>
                <a:sym typeface="Arial"/>
              </a:rPr>
              <a:t>Guías</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certificados</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en</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lengua</a:t>
            </a:r>
            <a:r>
              <a:rPr lang="en-GB" sz="800" dirty="0">
                <a:solidFill>
                  <a:srgbClr val="000000"/>
                </a:solidFill>
                <a:latin typeface="Arial"/>
                <a:ea typeface="Arial"/>
                <a:cs typeface="Arial"/>
                <a:sym typeface="Arial"/>
              </a:rPr>
              <a:t> de </a:t>
            </a:r>
            <a:r>
              <a:rPr lang="en-GB" sz="800" dirty="0" err="1">
                <a:solidFill>
                  <a:srgbClr val="000000"/>
                </a:solidFill>
                <a:latin typeface="Arial"/>
                <a:ea typeface="Arial"/>
                <a:cs typeface="Arial"/>
                <a:sym typeface="Arial"/>
              </a:rPr>
              <a:t>señas</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Guías</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Inclusivas</a:t>
            </a:r>
            <a:r>
              <a:rPr lang="en-GB" sz="800" dirty="0">
                <a:solidFill>
                  <a:srgbClr val="000000"/>
                </a:solidFill>
                <a:latin typeface="Arial"/>
                <a:ea typeface="Arial"/>
                <a:cs typeface="Arial"/>
                <a:sym typeface="Arial"/>
              </a:rPr>
              <a:t> con </a:t>
            </a:r>
            <a:r>
              <a:rPr lang="en-GB" sz="800" dirty="0" err="1">
                <a:solidFill>
                  <a:srgbClr val="000000"/>
                </a:solidFill>
                <a:latin typeface="Arial"/>
                <a:ea typeface="Arial"/>
                <a:cs typeface="Arial"/>
                <a:sym typeface="Arial"/>
              </a:rPr>
              <a:t>sistemas</a:t>
            </a:r>
            <a:r>
              <a:rPr lang="en-GB" sz="800" dirty="0">
                <a:solidFill>
                  <a:srgbClr val="000000"/>
                </a:solidFill>
                <a:latin typeface="Arial"/>
                <a:ea typeface="Arial"/>
                <a:cs typeface="Arial"/>
                <a:sym typeface="Arial"/>
              </a:rPr>
              <a:t> braille y </a:t>
            </a:r>
            <a:r>
              <a:rPr lang="en-GB" sz="800" dirty="0" err="1">
                <a:solidFill>
                  <a:srgbClr val="000000"/>
                </a:solidFill>
                <a:latin typeface="Arial"/>
                <a:ea typeface="Arial"/>
                <a:cs typeface="Arial"/>
                <a:sym typeface="Arial"/>
              </a:rPr>
              <a:t>folletos</a:t>
            </a:r>
            <a:r>
              <a:rPr lang="en-GB" sz="800" dirty="0">
                <a:solidFill>
                  <a:srgbClr val="000000"/>
                </a:solidFill>
                <a:latin typeface="Arial"/>
                <a:ea typeface="Arial"/>
                <a:cs typeface="Arial"/>
                <a:sym typeface="Arial"/>
              </a:rPr>
              <a:t>”</a:t>
            </a:r>
            <a:endParaRPr sz="800" dirty="0">
              <a:solidFill>
                <a:srgbClr val="000000"/>
              </a:solidFill>
              <a:latin typeface="Arial"/>
              <a:ea typeface="Arial"/>
              <a:cs typeface="Arial"/>
              <a:sym typeface="Arial"/>
            </a:endParaRPr>
          </a:p>
        </p:txBody>
      </p:sp>
      <p:pic>
        <p:nvPicPr>
          <p:cNvPr id="1152" name="Google Shape;1152;gb309b23f6f_0_369"/>
          <p:cNvPicPr preferRelativeResize="0"/>
          <p:nvPr/>
        </p:nvPicPr>
        <p:blipFill rotWithShape="1">
          <a:blip r:embed="rId4">
            <a:alphaModFix/>
          </a:blip>
          <a:srcRect/>
          <a:stretch/>
        </p:blipFill>
        <p:spPr>
          <a:xfrm rot="949815">
            <a:off x="6353745" y="4587012"/>
            <a:ext cx="1233256" cy="1233251"/>
          </a:xfrm>
          <a:prstGeom prst="rect">
            <a:avLst/>
          </a:prstGeom>
          <a:noFill/>
          <a:ln>
            <a:noFill/>
          </a:ln>
        </p:spPr>
      </p:pic>
      <p:sp>
        <p:nvSpPr>
          <p:cNvPr id="1153" name="Google Shape;1153;gb309b23f6f_0_369"/>
          <p:cNvSpPr txBox="1"/>
          <p:nvPr/>
        </p:nvSpPr>
        <p:spPr>
          <a:xfrm>
            <a:off x="6491695" y="4866309"/>
            <a:ext cx="913800" cy="788700"/>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n-GB" sz="800">
                <a:solidFill>
                  <a:srgbClr val="000000"/>
                </a:solidFill>
                <a:latin typeface="Arial"/>
                <a:ea typeface="Arial"/>
                <a:cs typeface="Arial"/>
                <a:sym typeface="Arial"/>
              </a:rPr>
              <a:t>“La experiencia debe ser integral y debe estar presente en toda la cadena de servicio”</a:t>
            </a:r>
            <a:endParaRPr sz="800">
              <a:solidFill>
                <a:srgbClr val="000000"/>
              </a:solidFill>
              <a:latin typeface="Arial"/>
              <a:ea typeface="Arial"/>
              <a:cs typeface="Arial"/>
              <a:sym typeface="Arial"/>
            </a:endParaRPr>
          </a:p>
        </p:txBody>
      </p:sp>
      <p:pic>
        <p:nvPicPr>
          <p:cNvPr id="1154" name="Google Shape;1154;gb309b23f6f_0_369"/>
          <p:cNvPicPr preferRelativeResize="0"/>
          <p:nvPr/>
        </p:nvPicPr>
        <p:blipFill rotWithShape="1">
          <a:blip r:embed="rId3">
            <a:alphaModFix/>
          </a:blip>
          <a:srcRect/>
          <a:stretch/>
        </p:blipFill>
        <p:spPr>
          <a:xfrm flipH="1">
            <a:off x="3184134" y="3746446"/>
            <a:ext cx="1361362" cy="1364761"/>
          </a:xfrm>
          <a:prstGeom prst="rect">
            <a:avLst/>
          </a:prstGeom>
          <a:noFill/>
          <a:ln>
            <a:noFill/>
          </a:ln>
        </p:spPr>
      </p:pic>
      <p:pic>
        <p:nvPicPr>
          <p:cNvPr id="1155" name="Google Shape;1155;gb309b23f6f_0_369"/>
          <p:cNvPicPr preferRelativeResize="0"/>
          <p:nvPr/>
        </p:nvPicPr>
        <p:blipFill rotWithShape="1">
          <a:blip r:embed="rId5">
            <a:alphaModFix/>
          </a:blip>
          <a:srcRect/>
          <a:stretch/>
        </p:blipFill>
        <p:spPr>
          <a:xfrm flipH="1">
            <a:off x="7484851" y="3533439"/>
            <a:ext cx="1522902" cy="1093163"/>
          </a:xfrm>
          <a:prstGeom prst="rect">
            <a:avLst/>
          </a:prstGeom>
          <a:noFill/>
          <a:ln>
            <a:noFill/>
          </a:ln>
        </p:spPr>
      </p:pic>
      <p:sp>
        <p:nvSpPr>
          <p:cNvPr id="1156" name="Google Shape;1156;gb309b23f6f_0_369"/>
          <p:cNvSpPr txBox="1"/>
          <p:nvPr/>
        </p:nvSpPr>
        <p:spPr>
          <a:xfrm flipH="1">
            <a:off x="7620787" y="3625703"/>
            <a:ext cx="1228200" cy="10269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000000"/>
                </a:solidFill>
                <a:latin typeface="Arial"/>
                <a:ea typeface="Arial"/>
                <a:cs typeface="Arial"/>
                <a:sym typeface="Arial"/>
              </a:rPr>
              <a:t>“</a:t>
            </a:r>
            <a:r>
              <a:rPr lang="en-GB" sz="800" dirty="0" err="1">
                <a:solidFill>
                  <a:srgbClr val="000000"/>
                </a:solidFill>
                <a:latin typeface="Arial"/>
                <a:ea typeface="Arial"/>
                <a:cs typeface="Arial"/>
                <a:sym typeface="Arial"/>
              </a:rPr>
              <a:t>Cuando</a:t>
            </a:r>
            <a:r>
              <a:rPr lang="en-GB" sz="800" dirty="0">
                <a:solidFill>
                  <a:srgbClr val="000000"/>
                </a:solidFill>
                <a:latin typeface="Arial"/>
                <a:ea typeface="Arial"/>
                <a:cs typeface="Arial"/>
                <a:sym typeface="Arial"/>
              </a:rPr>
              <a:t> hay </a:t>
            </a:r>
            <a:r>
              <a:rPr lang="en-GB" sz="800" dirty="0" err="1">
                <a:solidFill>
                  <a:srgbClr val="000000"/>
                </a:solidFill>
                <a:latin typeface="Arial"/>
                <a:ea typeface="Arial"/>
                <a:cs typeface="Arial"/>
                <a:sym typeface="Arial"/>
              </a:rPr>
              <a:t>intérprete</a:t>
            </a:r>
            <a:r>
              <a:rPr lang="en-GB" sz="800" dirty="0">
                <a:solidFill>
                  <a:srgbClr val="000000"/>
                </a:solidFill>
                <a:latin typeface="Arial"/>
                <a:ea typeface="Arial"/>
                <a:cs typeface="Arial"/>
                <a:sym typeface="Arial"/>
              </a:rPr>
              <a:t> de </a:t>
            </a:r>
            <a:r>
              <a:rPr lang="en-GB" sz="800" dirty="0" err="1">
                <a:solidFill>
                  <a:srgbClr val="000000"/>
                </a:solidFill>
                <a:latin typeface="Arial"/>
                <a:ea typeface="Arial"/>
                <a:cs typeface="Arial"/>
                <a:sym typeface="Arial"/>
              </a:rPr>
              <a:t>lengua</a:t>
            </a:r>
            <a:r>
              <a:rPr lang="en-GB" sz="800" dirty="0">
                <a:solidFill>
                  <a:srgbClr val="000000"/>
                </a:solidFill>
                <a:latin typeface="Arial"/>
                <a:ea typeface="Arial"/>
                <a:cs typeface="Arial"/>
                <a:sym typeface="Arial"/>
              </a:rPr>
              <a:t> de </a:t>
            </a:r>
            <a:r>
              <a:rPr lang="en-GB" sz="800" dirty="0" err="1">
                <a:solidFill>
                  <a:srgbClr val="000000"/>
                </a:solidFill>
                <a:latin typeface="Arial"/>
                <a:ea typeface="Arial"/>
                <a:cs typeface="Arial"/>
                <a:sym typeface="Arial"/>
              </a:rPr>
              <a:t>señas</a:t>
            </a:r>
            <a:r>
              <a:rPr lang="en-GB" sz="800" dirty="0">
                <a:solidFill>
                  <a:srgbClr val="000000"/>
                </a:solidFill>
                <a:latin typeface="Arial"/>
                <a:ea typeface="Arial"/>
                <a:cs typeface="Arial"/>
                <a:sym typeface="Arial"/>
              </a:rPr>
              <a:t> que me </a:t>
            </a:r>
            <a:r>
              <a:rPr lang="en-GB" sz="800" dirty="0" err="1">
                <a:solidFill>
                  <a:srgbClr val="000000"/>
                </a:solidFill>
                <a:latin typeface="Arial"/>
                <a:ea typeface="Arial"/>
                <a:cs typeface="Arial"/>
                <a:sym typeface="Arial"/>
              </a:rPr>
              <a:t>entretiene</a:t>
            </a:r>
            <a:r>
              <a:rPr lang="en-GB" sz="800" dirty="0">
                <a:solidFill>
                  <a:srgbClr val="000000"/>
                </a:solidFill>
                <a:latin typeface="Arial"/>
                <a:ea typeface="Arial"/>
                <a:cs typeface="Arial"/>
                <a:sym typeface="Arial"/>
              </a:rPr>
              <a:t> por </a:t>
            </a:r>
            <a:r>
              <a:rPr lang="en-GB" sz="800" dirty="0" err="1">
                <a:solidFill>
                  <a:srgbClr val="000000"/>
                </a:solidFill>
                <a:latin typeface="Arial"/>
                <a:ea typeface="Arial"/>
                <a:cs typeface="Arial"/>
                <a:sym typeface="Arial"/>
              </a:rPr>
              <a:t>entender</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todo</a:t>
            </a:r>
            <a:r>
              <a:rPr lang="en-GB" sz="800" dirty="0">
                <a:solidFill>
                  <a:srgbClr val="000000"/>
                </a:solidFill>
                <a:latin typeface="Arial"/>
                <a:ea typeface="Arial"/>
                <a:cs typeface="Arial"/>
                <a:sym typeface="Arial"/>
              </a:rPr>
              <a:t>. Si no hay </a:t>
            </a:r>
            <a:r>
              <a:rPr lang="en-GB" sz="800" dirty="0" err="1">
                <a:solidFill>
                  <a:srgbClr val="000000"/>
                </a:solidFill>
                <a:latin typeface="Arial"/>
                <a:ea typeface="Arial"/>
                <a:cs typeface="Arial"/>
                <a:sym typeface="Arial"/>
              </a:rPr>
              <a:t>intérprete</a:t>
            </a:r>
            <a:r>
              <a:rPr lang="en-GB" sz="800" dirty="0">
                <a:solidFill>
                  <a:srgbClr val="000000"/>
                </a:solidFill>
                <a:latin typeface="Arial"/>
                <a:ea typeface="Arial"/>
                <a:cs typeface="Arial"/>
                <a:sym typeface="Arial"/>
              </a:rPr>
              <a:t> me </a:t>
            </a:r>
            <a:r>
              <a:rPr lang="en-GB" sz="800" dirty="0" err="1">
                <a:solidFill>
                  <a:srgbClr val="000000"/>
                </a:solidFill>
                <a:latin typeface="Arial"/>
                <a:ea typeface="Arial"/>
                <a:cs typeface="Arial"/>
                <a:sym typeface="Arial"/>
              </a:rPr>
              <a:t>aburro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fácilmente</a:t>
            </a:r>
            <a:r>
              <a:rPr lang="en-GB" sz="800" dirty="0">
                <a:solidFill>
                  <a:srgbClr val="000000"/>
                </a:solidFill>
                <a:latin typeface="Arial"/>
                <a:ea typeface="Arial"/>
                <a:cs typeface="Arial"/>
                <a:sym typeface="Arial"/>
              </a:rPr>
              <a:t> y me </a:t>
            </a:r>
            <a:r>
              <a:rPr lang="en-GB" sz="800" dirty="0" err="1">
                <a:solidFill>
                  <a:srgbClr val="000000"/>
                </a:solidFill>
                <a:latin typeface="Arial"/>
                <a:ea typeface="Arial"/>
                <a:cs typeface="Arial"/>
                <a:sym typeface="Arial"/>
              </a:rPr>
              <a:t>iré</a:t>
            </a:r>
            <a:r>
              <a:rPr lang="en-GB" sz="800" dirty="0">
                <a:solidFill>
                  <a:srgbClr val="000000"/>
                </a:solidFill>
                <a:latin typeface="Arial"/>
                <a:ea typeface="Arial"/>
                <a:cs typeface="Arial"/>
                <a:sym typeface="Arial"/>
              </a:rPr>
              <a:t> a </a:t>
            </a:r>
            <a:r>
              <a:rPr lang="en-GB" sz="800" dirty="0" err="1">
                <a:solidFill>
                  <a:srgbClr val="000000"/>
                </a:solidFill>
                <a:latin typeface="Arial"/>
                <a:ea typeface="Arial"/>
                <a:cs typeface="Arial"/>
                <a:sym typeface="Arial"/>
              </a:rPr>
              <a:t>otro</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lugar</a:t>
            </a:r>
            <a:r>
              <a:rPr lang="en-GB" sz="800" dirty="0">
                <a:solidFill>
                  <a:srgbClr val="000000"/>
                </a:solidFill>
                <a:latin typeface="Arial"/>
                <a:ea typeface="Arial"/>
                <a:cs typeface="Arial"/>
                <a:sym typeface="Arial"/>
              </a:rPr>
              <a:t>.”</a:t>
            </a:r>
            <a:endParaRPr sz="800" dirty="0">
              <a:solidFill>
                <a:srgbClr val="000000"/>
              </a:solidFill>
              <a:latin typeface="Arial"/>
              <a:ea typeface="Arial"/>
              <a:cs typeface="Arial"/>
              <a:sym typeface="Arial"/>
            </a:endParaRPr>
          </a:p>
        </p:txBody>
      </p:sp>
      <p:sp>
        <p:nvSpPr>
          <p:cNvPr id="1157" name="Google Shape;1157;gb309b23f6f_0_369"/>
          <p:cNvSpPr txBox="1"/>
          <p:nvPr/>
        </p:nvSpPr>
        <p:spPr>
          <a:xfrm rot="370674">
            <a:off x="3323374" y="4035651"/>
            <a:ext cx="1076049" cy="849741"/>
          </a:xfrm>
          <a:prstGeom prst="rect">
            <a:avLst/>
          </a:prstGeom>
          <a:noFill/>
          <a:ln>
            <a:noFill/>
          </a:ln>
        </p:spPr>
        <p:txBody>
          <a:bodyPr spcFirstLastPara="1" wrap="square" lIns="34275" tIns="34275" rIns="34275" bIns="34275" anchor="t" anchorCtr="0">
            <a:noAutofit/>
          </a:bodyPr>
          <a:lstStyle/>
          <a:p>
            <a:pPr algn="ctr">
              <a:buClr>
                <a:schemeClr val="dk1"/>
              </a:buClr>
              <a:buSzPts val="1100"/>
            </a:pPr>
            <a:r>
              <a:rPr lang="en-GB" sz="800" dirty="0"/>
              <a:t>“Es una </a:t>
            </a:r>
            <a:r>
              <a:rPr lang="en-GB" sz="800" dirty="0" err="1"/>
              <a:t>herramienta</a:t>
            </a:r>
            <a:r>
              <a:rPr lang="en-GB" sz="800" dirty="0"/>
              <a:t> </a:t>
            </a:r>
            <a:r>
              <a:rPr lang="en-GB" sz="800" dirty="0" err="1"/>
              <a:t>básica</a:t>
            </a:r>
            <a:r>
              <a:rPr lang="en-GB" sz="800" dirty="0"/>
              <a:t> no solo para la </a:t>
            </a:r>
            <a:r>
              <a:rPr lang="en-GB" sz="800" dirty="0" err="1"/>
              <a:t>inclusión</a:t>
            </a:r>
            <a:r>
              <a:rPr lang="en-GB" sz="800" dirty="0"/>
              <a:t>. </a:t>
            </a:r>
            <a:endParaRPr sz="800" dirty="0"/>
          </a:p>
          <a:p>
            <a:pPr algn="ctr">
              <a:buClr>
                <a:schemeClr val="dk1"/>
              </a:buClr>
              <a:buSzPts val="1100"/>
            </a:pPr>
            <a:r>
              <a:rPr lang="en-GB" sz="800" dirty="0" err="1"/>
              <a:t>Existen</a:t>
            </a:r>
            <a:r>
              <a:rPr lang="en-GB" sz="800" dirty="0"/>
              <a:t> </a:t>
            </a:r>
            <a:r>
              <a:rPr lang="en-GB" sz="800" dirty="0" err="1"/>
              <a:t>algunas</a:t>
            </a:r>
            <a:r>
              <a:rPr lang="en-GB" sz="800" dirty="0"/>
              <a:t> apps para personas con </a:t>
            </a:r>
            <a:r>
              <a:rPr lang="en-GB" sz="800" dirty="0" err="1"/>
              <a:t>discapacidad</a:t>
            </a:r>
            <a:r>
              <a:rPr lang="en-GB" sz="800" dirty="0"/>
              <a:t> visual que </a:t>
            </a:r>
            <a:r>
              <a:rPr lang="en-GB" sz="800" dirty="0" err="1"/>
              <a:t>ayudan</a:t>
            </a:r>
            <a:r>
              <a:rPr lang="en-GB" sz="800" dirty="0"/>
              <a:t> </a:t>
            </a:r>
            <a:r>
              <a:rPr lang="en-GB" sz="800" dirty="0" err="1"/>
              <a:t>en</a:t>
            </a:r>
            <a:r>
              <a:rPr lang="en-GB" sz="800" dirty="0"/>
              <a:t> </a:t>
            </a:r>
            <a:r>
              <a:rPr lang="en-GB" sz="800" dirty="0" err="1"/>
              <a:t>rutas</a:t>
            </a:r>
            <a:r>
              <a:rPr lang="en-GB" sz="800" dirty="0"/>
              <a:t> </a:t>
            </a:r>
            <a:r>
              <a:rPr lang="en-GB" sz="800" dirty="0" err="1"/>
              <a:t>turísticas</a:t>
            </a:r>
            <a:r>
              <a:rPr lang="en-GB" sz="800" dirty="0"/>
              <a:t>”</a:t>
            </a:r>
            <a:endParaRPr sz="800" dirty="0"/>
          </a:p>
          <a:p>
            <a:pPr algn="just">
              <a:buClr>
                <a:srgbClr val="000000"/>
              </a:buClr>
              <a:buSzPts val="900"/>
            </a:pPr>
            <a:endParaRPr sz="800" dirty="0">
              <a:latin typeface="Open Sans Light"/>
              <a:ea typeface="Open Sans Light"/>
              <a:cs typeface="Open Sans Light"/>
              <a:sym typeface="Open Sans Light"/>
            </a:endParaRPr>
          </a:p>
          <a:p>
            <a:pPr algn="just">
              <a:buClr>
                <a:srgbClr val="000000"/>
              </a:buClr>
              <a:buSzPts val="900"/>
            </a:pPr>
            <a:endParaRPr sz="900" dirty="0"/>
          </a:p>
        </p:txBody>
      </p:sp>
      <p:pic>
        <p:nvPicPr>
          <p:cNvPr id="1158" name="Google Shape;1158;gb309b23f6f_0_369"/>
          <p:cNvPicPr preferRelativeResize="0"/>
          <p:nvPr/>
        </p:nvPicPr>
        <p:blipFill rotWithShape="1">
          <a:blip r:embed="rId5">
            <a:alphaModFix/>
          </a:blip>
          <a:srcRect/>
          <a:stretch/>
        </p:blipFill>
        <p:spPr>
          <a:xfrm>
            <a:off x="7313053" y="4391771"/>
            <a:ext cx="1125000" cy="1573315"/>
          </a:xfrm>
          <a:prstGeom prst="rect">
            <a:avLst/>
          </a:prstGeom>
          <a:noFill/>
          <a:ln>
            <a:noFill/>
          </a:ln>
        </p:spPr>
      </p:pic>
      <p:sp>
        <p:nvSpPr>
          <p:cNvPr id="1159" name="Google Shape;1159;gb309b23f6f_0_369"/>
          <p:cNvSpPr txBox="1"/>
          <p:nvPr/>
        </p:nvSpPr>
        <p:spPr>
          <a:xfrm flipH="1">
            <a:off x="7515253" y="4512187"/>
            <a:ext cx="768900" cy="1142821"/>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dirty="0">
                <a:solidFill>
                  <a:srgbClr val="000000"/>
                </a:solidFill>
                <a:latin typeface="Arial"/>
                <a:ea typeface="Arial"/>
                <a:cs typeface="Arial"/>
                <a:sym typeface="Arial"/>
              </a:rPr>
              <a:t>“...</a:t>
            </a:r>
            <a:r>
              <a:rPr lang="en-GB" sz="800" dirty="0" err="1">
                <a:solidFill>
                  <a:srgbClr val="000000"/>
                </a:solidFill>
                <a:latin typeface="Arial"/>
                <a:ea typeface="Arial"/>
                <a:cs typeface="Arial"/>
                <a:sym typeface="Arial"/>
              </a:rPr>
              <a:t>falta</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intérprete</a:t>
            </a:r>
            <a:r>
              <a:rPr lang="en-GB" sz="800" dirty="0">
                <a:solidFill>
                  <a:srgbClr val="000000"/>
                </a:solidFill>
                <a:latin typeface="Arial"/>
                <a:ea typeface="Arial"/>
                <a:cs typeface="Arial"/>
                <a:sym typeface="Arial"/>
              </a:rPr>
              <a:t> de </a:t>
            </a:r>
            <a:r>
              <a:rPr lang="en-GB" sz="800" dirty="0" err="1">
                <a:solidFill>
                  <a:srgbClr val="000000"/>
                </a:solidFill>
                <a:latin typeface="Arial"/>
                <a:ea typeface="Arial"/>
                <a:cs typeface="Arial"/>
                <a:sym typeface="Arial"/>
              </a:rPr>
              <a:t>lengua</a:t>
            </a:r>
            <a:r>
              <a:rPr lang="en-GB" sz="800" dirty="0">
                <a:solidFill>
                  <a:srgbClr val="000000"/>
                </a:solidFill>
                <a:latin typeface="Arial"/>
                <a:ea typeface="Arial"/>
                <a:cs typeface="Arial"/>
                <a:sym typeface="Arial"/>
              </a:rPr>
              <a:t> de </a:t>
            </a:r>
            <a:r>
              <a:rPr lang="en-GB" sz="800" dirty="0" err="1">
                <a:solidFill>
                  <a:srgbClr val="000000"/>
                </a:solidFill>
                <a:latin typeface="Arial"/>
                <a:ea typeface="Arial"/>
                <a:cs typeface="Arial"/>
                <a:sym typeface="Arial"/>
              </a:rPr>
              <a:t>señas</a:t>
            </a:r>
            <a:r>
              <a:rPr lang="en-GB" sz="800" dirty="0">
                <a:solidFill>
                  <a:srgbClr val="000000"/>
                </a:solidFill>
                <a:latin typeface="Arial"/>
                <a:ea typeface="Arial"/>
                <a:cs typeface="Arial"/>
                <a:sym typeface="Arial"/>
              </a:rPr>
              <a:t> o </a:t>
            </a:r>
            <a:r>
              <a:rPr lang="en-GB" sz="800" dirty="0" err="1">
                <a:solidFill>
                  <a:srgbClr val="000000"/>
                </a:solidFill>
                <a:latin typeface="Arial"/>
                <a:ea typeface="Arial"/>
                <a:cs typeface="Arial"/>
                <a:sym typeface="Arial"/>
              </a:rPr>
              <a:t>información</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inclusiva</a:t>
            </a:r>
            <a:r>
              <a:rPr lang="en-GB" sz="800" dirty="0">
                <a:solidFill>
                  <a:srgbClr val="000000"/>
                </a:solidFill>
                <a:latin typeface="Arial"/>
                <a:ea typeface="Arial"/>
                <a:cs typeface="Arial"/>
                <a:sym typeface="Arial"/>
              </a:rPr>
              <a:t> para </a:t>
            </a:r>
            <a:r>
              <a:rPr lang="en-GB" sz="800" dirty="0" err="1">
                <a:solidFill>
                  <a:srgbClr val="000000"/>
                </a:solidFill>
                <a:latin typeface="Arial"/>
                <a:ea typeface="Arial"/>
                <a:cs typeface="Arial"/>
                <a:sym typeface="Arial"/>
              </a:rPr>
              <a:t>entender</a:t>
            </a:r>
            <a:r>
              <a:rPr lang="en-GB" sz="800" dirty="0">
                <a:solidFill>
                  <a:srgbClr val="000000"/>
                </a:solidFill>
                <a:latin typeface="Arial"/>
                <a:ea typeface="Arial"/>
                <a:cs typeface="Arial"/>
                <a:sym typeface="Arial"/>
              </a:rPr>
              <a:t> </a:t>
            </a:r>
            <a:r>
              <a:rPr lang="en-GB" sz="800" dirty="0" err="1">
                <a:solidFill>
                  <a:srgbClr val="000000"/>
                </a:solidFill>
                <a:latin typeface="Arial"/>
                <a:ea typeface="Arial"/>
                <a:cs typeface="Arial"/>
                <a:sym typeface="Arial"/>
              </a:rPr>
              <a:t>todo</a:t>
            </a:r>
            <a:r>
              <a:rPr lang="en-GB" sz="800" dirty="0">
                <a:solidFill>
                  <a:srgbClr val="000000"/>
                </a:solidFill>
                <a:latin typeface="Arial"/>
                <a:ea typeface="Arial"/>
                <a:cs typeface="Arial"/>
                <a:sym typeface="Arial"/>
              </a:rPr>
              <a:t> lo que se dice...”</a:t>
            </a:r>
            <a:endParaRPr sz="800" dirty="0">
              <a:solidFill>
                <a:srgbClr val="000000"/>
              </a:solidFill>
              <a:latin typeface="Arial"/>
              <a:ea typeface="Arial"/>
              <a:cs typeface="Arial"/>
              <a:sym typeface="Arial"/>
            </a:endParaRPr>
          </a:p>
        </p:txBody>
      </p:sp>
      <p:pic>
        <p:nvPicPr>
          <p:cNvPr id="1160" name="Google Shape;1160;gb309b23f6f_0_369"/>
          <p:cNvPicPr preferRelativeResize="0"/>
          <p:nvPr/>
        </p:nvPicPr>
        <p:blipFill rotWithShape="1">
          <a:blip r:embed="rId5">
            <a:alphaModFix/>
          </a:blip>
          <a:srcRect/>
          <a:stretch/>
        </p:blipFill>
        <p:spPr>
          <a:xfrm flipH="1">
            <a:off x="8150166" y="4665216"/>
            <a:ext cx="1065712" cy="1071043"/>
          </a:xfrm>
          <a:prstGeom prst="rect">
            <a:avLst/>
          </a:prstGeom>
          <a:noFill/>
          <a:ln>
            <a:noFill/>
          </a:ln>
        </p:spPr>
      </p:pic>
      <p:sp>
        <p:nvSpPr>
          <p:cNvPr id="1161" name="Google Shape;1161;gb309b23f6f_0_369"/>
          <p:cNvSpPr txBox="1"/>
          <p:nvPr/>
        </p:nvSpPr>
        <p:spPr>
          <a:xfrm>
            <a:off x="8284153" y="4868958"/>
            <a:ext cx="797700" cy="666600"/>
          </a:xfrm>
          <a:prstGeom prst="rect">
            <a:avLst/>
          </a:prstGeom>
          <a:noFill/>
          <a:ln>
            <a:noFill/>
          </a:ln>
        </p:spPr>
        <p:txBody>
          <a:bodyPr spcFirstLastPara="1" wrap="square" lIns="34275" tIns="34275" rIns="34275" bIns="34275" anchor="t" anchorCtr="0">
            <a:noAutofit/>
          </a:bodyPr>
          <a:lstStyle/>
          <a:p>
            <a:pPr algn="ctr">
              <a:buClr>
                <a:srgbClr val="000000"/>
              </a:buClr>
              <a:buSzPts val="800"/>
            </a:pPr>
            <a:r>
              <a:rPr lang="en-GB" sz="800">
                <a:solidFill>
                  <a:srgbClr val="292929"/>
                </a:solidFill>
                <a:latin typeface="Arial"/>
                <a:ea typeface="Arial"/>
                <a:cs typeface="Arial"/>
                <a:sym typeface="Arial"/>
              </a:rPr>
              <a:t>“En algún lugar sí se me informa que hay intérprete voy igual sea  lo que sea”</a:t>
            </a:r>
            <a:endParaRPr sz="800">
              <a:solidFill>
                <a:srgbClr val="000000"/>
              </a:solidFill>
              <a:latin typeface="Arial"/>
              <a:ea typeface="Arial"/>
              <a:cs typeface="Arial"/>
              <a:sym typeface="Arial"/>
            </a:endParaRPr>
          </a:p>
        </p:txBody>
      </p:sp>
      <p:sp>
        <p:nvSpPr>
          <p:cNvPr id="2" name="Título 1">
            <a:extLst>
              <a:ext uri="{FF2B5EF4-FFF2-40B4-BE49-F238E27FC236}">
                <a16:creationId xmlns:a16="http://schemas.microsoft.com/office/drawing/2014/main" id="{B49DEE6B-787F-DA43-BE5E-38AA7003C4EE}"/>
              </a:ext>
            </a:extLst>
          </p:cNvPr>
          <p:cNvSpPr>
            <a:spLocks noGrp="1"/>
          </p:cNvSpPr>
          <p:nvPr>
            <p:ph type="title"/>
          </p:nvPr>
        </p:nvSpPr>
        <p:spPr>
          <a:xfrm>
            <a:off x="18210" y="412696"/>
            <a:ext cx="8730635" cy="1143000"/>
          </a:xfrm>
        </p:spPr>
        <p:txBody>
          <a:bodyPr>
            <a:normAutofit fontScale="90000"/>
          </a:bodyPr>
          <a:lstStyle/>
          <a:p>
            <a:r>
              <a:rPr lang="en-GB" dirty="0" err="1">
                <a:solidFill>
                  <a:srgbClr val="C00000"/>
                </a:solidFill>
                <a:latin typeface="Montserrat SemiBold"/>
                <a:ea typeface="Montserrat SemiBold"/>
                <a:cs typeface="Montserrat SemiBold"/>
                <a:sym typeface="Montserrat SemiBold"/>
              </a:rPr>
              <a:t>Categorización</a:t>
            </a:r>
            <a:r>
              <a:rPr lang="en-GB" dirty="0">
                <a:solidFill>
                  <a:srgbClr val="C00000"/>
                </a:solidFill>
                <a:latin typeface="Montserrat SemiBold"/>
                <a:ea typeface="Montserrat SemiBold"/>
                <a:cs typeface="Montserrat SemiBold"/>
                <a:sym typeface="Montserrat SemiBold"/>
              </a:rPr>
              <a:t> de </a:t>
            </a:r>
            <a:r>
              <a:rPr lang="en-GB" dirty="0" err="1">
                <a:solidFill>
                  <a:srgbClr val="C00000"/>
                </a:solidFill>
                <a:latin typeface="Montserrat SemiBold"/>
                <a:ea typeface="Montserrat SemiBold"/>
                <a:cs typeface="Montserrat SemiBold"/>
                <a:sym typeface="Montserrat SemiBold"/>
              </a:rPr>
              <a:t>hallazgos</a:t>
            </a:r>
            <a:br>
              <a:rPr lang="en-GB" sz="800" dirty="0">
                <a:solidFill>
                  <a:srgbClr val="C00000"/>
                </a:solidFill>
                <a:latin typeface="Arial"/>
                <a:ea typeface="Arial"/>
                <a:cs typeface="Arial"/>
                <a:sym typeface="Arial"/>
              </a:rPr>
            </a:br>
            <a:endParaRPr lang="es-CL" dirty="0">
              <a:solidFill>
                <a:srgbClr val="C00000"/>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073837CA604DE419AF2B863117762E5" ma:contentTypeVersion="6" ma:contentTypeDescription="Crear nuevo documento." ma:contentTypeScope="" ma:versionID="e2b3fab302fccd12afca5c0de03c63b0">
  <xsd:schema xmlns:xsd="http://www.w3.org/2001/XMLSchema" xmlns:xs="http://www.w3.org/2001/XMLSchema" xmlns:p="http://schemas.microsoft.com/office/2006/metadata/properties" xmlns:ns2="0a790b6a-ae17-476a-b76e-6c4a46e7cc32" targetNamespace="http://schemas.microsoft.com/office/2006/metadata/properties" ma:root="true" ma:fieldsID="dea6a438b672eda0e351603bccc1f78d" ns2:_="">
    <xsd:import namespace="0a790b6a-ae17-476a-b76e-6c4a46e7cc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790b6a-ae17-476a-b76e-6c4a46e7c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949514-E919-40DE-B468-7BC3952FAA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790b6a-ae17-476a-b76e-6c4a46e7c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3C4B6B-FC52-44CB-B8D7-8E4BC2F9EAFA}">
  <ds:schemaRefs>
    <ds:schemaRef ds:uri="http://schemas.microsoft.com/sharepoint/v3/contenttype/forms"/>
  </ds:schemaRefs>
</ds:datastoreItem>
</file>

<file path=customXml/itemProps3.xml><?xml version="1.0" encoding="utf-8"?>
<ds:datastoreItem xmlns:ds="http://schemas.openxmlformats.org/officeDocument/2006/customXml" ds:itemID="{29E57B4A-33B5-4711-AE39-131FA7968DC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Integral</Template>
  <TotalTime>1945</TotalTime>
  <Words>2210</Words>
  <Application>Microsoft Office PowerPoint</Application>
  <PresentationFormat>Presentación en pantalla (4:3)</PresentationFormat>
  <Paragraphs>178</Paragraphs>
  <Slides>12</Slides>
  <Notes>4</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12</vt:i4>
      </vt:variant>
    </vt:vector>
  </HeadingPairs>
  <TitlesOfParts>
    <vt:vector size="24" baseType="lpstr">
      <vt:lpstr>Aptos</vt:lpstr>
      <vt:lpstr>Arial</vt:lpstr>
      <vt:lpstr>Calibri</vt:lpstr>
      <vt:lpstr>Dosis</vt:lpstr>
      <vt:lpstr>Montserrat SemiBold</vt:lpstr>
      <vt:lpstr>Myriad Pro Light</vt:lpstr>
      <vt:lpstr>Open Sans</vt:lpstr>
      <vt:lpstr>Open Sans Light</vt:lpstr>
      <vt:lpstr>Tw Cen MT</vt:lpstr>
      <vt:lpstr>Tw Cen MT Condensed</vt:lpstr>
      <vt:lpstr>Wingdings 3</vt:lpstr>
      <vt:lpstr>Integral</vt:lpstr>
      <vt:lpstr>Presentación de PowerPoint</vt:lpstr>
      <vt:lpstr>El problema </vt:lpstr>
      <vt:lpstr>Entrevista    .  </vt:lpstr>
      <vt:lpstr>Entrevista   .  t</vt:lpstr>
      <vt:lpstr>Entrevista   .  t</vt:lpstr>
      <vt:lpstr>Presentación de PowerPoint</vt:lpstr>
      <vt:lpstr>EVIDENCIAS</vt:lpstr>
      <vt:lpstr>Matriz de Hallazgos</vt:lpstr>
      <vt:lpstr>Categorización de hallazgos </vt:lpstr>
      <vt:lpstr>Tabla de priorización de Insights</vt:lpstr>
      <vt:lpstr>REFLEXIÓN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Conceptos de Emprendimiento, Innovación y creatividad</dc:title>
  <dc:creator>FREDDY CORNEJO FERNANDEZ</dc:creator>
  <cp:lastModifiedBy>FELIPE ANDRES GODOY FUENZALIDA</cp:lastModifiedBy>
  <cp:revision>144</cp:revision>
  <dcterms:created xsi:type="dcterms:W3CDTF">2020-03-29T00:30:31Z</dcterms:created>
  <dcterms:modified xsi:type="dcterms:W3CDTF">2024-09-12T23:33:48Z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0x0101001073837CA604DE419AF2B863117762E5</vt:lpwstr>
  </property>
</Properties>
</file>